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650" r:id="rId2"/>
    <p:sldId id="649" r:id="rId3"/>
    <p:sldId id="645" r:id="rId4"/>
    <p:sldId id="693" r:id="rId5"/>
    <p:sldId id="694" r:id="rId6"/>
    <p:sldId id="695" r:id="rId7"/>
    <p:sldId id="696" r:id="rId8"/>
    <p:sldId id="699" r:id="rId9"/>
    <p:sldId id="701" r:id="rId10"/>
    <p:sldId id="703" r:id="rId11"/>
    <p:sldId id="700" r:id="rId12"/>
    <p:sldId id="697" r:id="rId13"/>
    <p:sldId id="69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0000"/>
    <a:srgbClr val="00FF9B"/>
    <a:srgbClr val="403A34"/>
    <a:srgbClr val="910001"/>
    <a:srgbClr val="FF3300"/>
    <a:srgbClr val="A20000"/>
    <a:srgbClr val="E7B791"/>
    <a:srgbClr val="FF7C80"/>
    <a:srgbClr val="905C4E"/>
    <a:srgbClr val="D8C5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76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80" y="176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FF32E-A26D-429E-B1A2-9D0633C064F1}" type="datetimeFigureOut">
              <a:rPr lang="ko-KR" altLang="en-US" smtClean="0"/>
              <a:t>2020. 4. 17.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3A4C6C-3E16-4492-B7B2-8D46C6F4A9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44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2020. 4. 17.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2020. 4. 17.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2020. 4. 17.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2020. 4. 17.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2020. 4. 17.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2020. 4. 17.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2020. 4. 17.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2020. 4. 17.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2020. 4. 17.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2020. 4. 17.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2020. 4. 17.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2020. 4. 17.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4647463" y="1622152"/>
            <a:ext cx="5662092" cy="3447919"/>
            <a:chOff x="3413846" y="1283774"/>
            <a:chExt cx="5662092" cy="4136303"/>
          </a:xfrm>
        </p:grpSpPr>
        <p:grpSp>
          <p:nvGrpSpPr>
            <p:cNvPr id="2" name="그룹 1"/>
            <p:cNvGrpSpPr/>
            <p:nvPr/>
          </p:nvGrpSpPr>
          <p:grpSpPr>
            <a:xfrm>
              <a:off x="3413846" y="1283774"/>
              <a:ext cx="5645109" cy="4136303"/>
              <a:chOff x="3153148" y="780356"/>
              <a:chExt cx="5551907" cy="5137421"/>
            </a:xfrm>
          </p:grpSpPr>
          <p:sp>
            <p:nvSpPr>
              <p:cNvPr id="33" name="타원 32"/>
              <p:cNvSpPr/>
              <p:nvPr/>
            </p:nvSpPr>
            <p:spPr>
              <a:xfrm rot="120000" flipH="1">
                <a:off x="3169851" y="4945782"/>
                <a:ext cx="5535204" cy="971995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" name="직사각형 2"/>
              <p:cNvSpPr/>
              <p:nvPr/>
            </p:nvSpPr>
            <p:spPr>
              <a:xfrm flipV="1">
                <a:off x="3153148" y="780356"/>
                <a:ext cx="5549900" cy="4929743"/>
              </a:xfrm>
              <a:custGeom>
                <a:avLst/>
                <a:gdLst>
                  <a:gd name="connsiteX0" fmla="*/ 0 w 9258300"/>
                  <a:gd name="connsiteY0" fmla="*/ 0 h 4876800"/>
                  <a:gd name="connsiteX1" fmla="*/ 9258300 w 9258300"/>
                  <a:gd name="connsiteY1" fmla="*/ 0 h 4876800"/>
                  <a:gd name="connsiteX2" fmla="*/ 9258300 w 9258300"/>
                  <a:gd name="connsiteY2" fmla="*/ 4876800 h 4876800"/>
                  <a:gd name="connsiteX3" fmla="*/ 0 w 9258300"/>
                  <a:gd name="connsiteY3" fmla="*/ 4876800 h 4876800"/>
                  <a:gd name="connsiteX4" fmla="*/ 0 w 9258300"/>
                  <a:gd name="connsiteY4" fmla="*/ 0 h 4876800"/>
                  <a:gd name="connsiteX0" fmla="*/ 0 w 9258300"/>
                  <a:gd name="connsiteY0" fmla="*/ 169333 h 5046133"/>
                  <a:gd name="connsiteX1" fmla="*/ 9258300 w 9258300"/>
                  <a:gd name="connsiteY1" fmla="*/ 169333 h 5046133"/>
                  <a:gd name="connsiteX2" fmla="*/ 9258300 w 9258300"/>
                  <a:gd name="connsiteY2" fmla="*/ 5046133 h 5046133"/>
                  <a:gd name="connsiteX3" fmla="*/ 0 w 9258300"/>
                  <a:gd name="connsiteY3" fmla="*/ 5046133 h 5046133"/>
                  <a:gd name="connsiteX4" fmla="*/ 0 w 9258300"/>
                  <a:gd name="connsiteY4" fmla="*/ 169333 h 5046133"/>
                  <a:gd name="connsiteX0" fmla="*/ 0 w 9258300"/>
                  <a:gd name="connsiteY0" fmla="*/ 240460 h 5117260"/>
                  <a:gd name="connsiteX1" fmla="*/ 9258300 w 9258300"/>
                  <a:gd name="connsiteY1" fmla="*/ 240460 h 5117260"/>
                  <a:gd name="connsiteX2" fmla="*/ 9258300 w 9258300"/>
                  <a:gd name="connsiteY2" fmla="*/ 5117260 h 5117260"/>
                  <a:gd name="connsiteX3" fmla="*/ 0 w 9258300"/>
                  <a:gd name="connsiteY3" fmla="*/ 5117260 h 5117260"/>
                  <a:gd name="connsiteX4" fmla="*/ 0 w 9258300"/>
                  <a:gd name="connsiteY4" fmla="*/ 240460 h 5117260"/>
                  <a:gd name="connsiteX0" fmla="*/ 0 w 9258300"/>
                  <a:gd name="connsiteY0" fmla="*/ 240460 h 5117260"/>
                  <a:gd name="connsiteX1" fmla="*/ 9258300 w 9258300"/>
                  <a:gd name="connsiteY1" fmla="*/ 240460 h 5117260"/>
                  <a:gd name="connsiteX2" fmla="*/ 9258300 w 9258300"/>
                  <a:gd name="connsiteY2" fmla="*/ 5117260 h 5117260"/>
                  <a:gd name="connsiteX3" fmla="*/ 0 w 9258300"/>
                  <a:gd name="connsiteY3" fmla="*/ 5117260 h 5117260"/>
                  <a:gd name="connsiteX4" fmla="*/ 0 w 9258300"/>
                  <a:gd name="connsiteY4" fmla="*/ 240460 h 5117260"/>
                  <a:gd name="connsiteX0" fmla="*/ 0 w 9258300"/>
                  <a:gd name="connsiteY0" fmla="*/ 240460 h 5117260"/>
                  <a:gd name="connsiteX1" fmla="*/ 9258300 w 9258300"/>
                  <a:gd name="connsiteY1" fmla="*/ 240460 h 5117260"/>
                  <a:gd name="connsiteX2" fmla="*/ 9258300 w 9258300"/>
                  <a:gd name="connsiteY2" fmla="*/ 5117260 h 5117260"/>
                  <a:gd name="connsiteX3" fmla="*/ 0 w 9258300"/>
                  <a:gd name="connsiteY3" fmla="*/ 5117260 h 5117260"/>
                  <a:gd name="connsiteX4" fmla="*/ 0 w 9258300"/>
                  <a:gd name="connsiteY4" fmla="*/ 240460 h 5117260"/>
                  <a:gd name="connsiteX0" fmla="*/ 0 w 9258300"/>
                  <a:gd name="connsiteY0" fmla="*/ 240460 h 5117260"/>
                  <a:gd name="connsiteX1" fmla="*/ 9258300 w 9258300"/>
                  <a:gd name="connsiteY1" fmla="*/ 240460 h 5117260"/>
                  <a:gd name="connsiteX2" fmla="*/ 9258300 w 9258300"/>
                  <a:gd name="connsiteY2" fmla="*/ 5117260 h 5117260"/>
                  <a:gd name="connsiteX3" fmla="*/ 0 w 9258300"/>
                  <a:gd name="connsiteY3" fmla="*/ 5117260 h 5117260"/>
                  <a:gd name="connsiteX4" fmla="*/ 0 w 9258300"/>
                  <a:gd name="connsiteY4" fmla="*/ 240460 h 5117260"/>
                  <a:gd name="connsiteX0" fmla="*/ 0 w 9258300"/>
                  <a:gd name="connsiteY0" fmla="*/ 89781 h 4966581"/>
                  <a:gd name="connsiteX1" fmla="*/ 9258300 w 9258300"/>
                  <a:gd name="connsiteY1" fmla="*/ 89781 h 4966581"/>
                  <a:gd name="connsiteX2" fmla="*/ 9258300 w 9258300"/>
                  <a:gd name="connsiteY2" fmla="*/ 4966581 h 4966581"/>
                  <a:gd name="connsiteX3" fmla="*/ 0 w 9258300"/>
                  <a:gd name="connsiteY3" fmla="*/ 4966581 h 4966581"/>
                  <a:gd name="connsiteX4" fmla="*/ 0 w 9258300"/>
                  <a:gd name="connsiteY4" fmla="*/ 89781 h 4966581"/>
                  <a:gd name="connsiteX0" fmla="*/ 0 w 9258300"/>
                  <a:gd name="connsiteY0" fmla="*/ 89781 h 5174894"/>
                  <a:gd name="connsiteX1" fmla="*/ 9258300 w 9258300"/>
                  <a:gd name="connsiteY1" fmla="*/ 89781 h 5174894"/>
                  <a:gd name="connsiteX2" fmla="*/ 9258300 w 9258300"/>
                  <a:gd name="connsiteY2" fmla="*/ 4966581 h 5174894"/>
                  <a:gd name="connsiteX3" fmla="*/ 0 w 9258300"/>
                  <a:gd name="connsiteY3" fmla="*/ 4966581 h 5174894"/>
                  <a:gd name="connsiteX4" fmla="*/ 0 w 9258300"/>
                  <a:gd name="connsiteY4" fmla="*/ 89781 h 517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58300" h="5174894">
                    <a:moveTo>
                      <a:pt x="0" y="89781"/>
                    </a:moveTo>
                    <a:cubicBezTo>
                      <a:pt x="4686300" y="-291219"/>
                      <a:pt x="8540765" y="702332"/>
                      <a:pt x="9258300" y="89781"/>
                    </a:cubicBezTo>
                    <a:lnTo>
                      <a:pt x="9258300" y="4966581"/>
                    </a:lnTo>
                    <a:cubicBezTo>
                      <a:pt x="9223048" y="5561381"/>
                      <a:pt x="4864100" y="4661781"/>
                      <a:pt x="0" y="4966581"/>
                    </a:cubicBezTo>
                    <a:lnTo>
                      <a:pt x="0" y="89781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4" name="직사각형 2"/>
            <p:cNvSpPr/>
            <p:nvPr/>
          </p:nvSpPr>
          <p:spPr>
            <a:xfrm flipV="1">
              <a:off x="3432870" y="1283774"/>
              <a:ext cx="5643068" cy="3969095"/>
            </a:xfrm>
            <a:custGeom>
              <a:avLst/>
              <a:gdLst>
                <a:gd name="connsiteX0" fmla="*/ 0 w 9258300"/>
                <a:gd name="connsiteY0" fmla="*/ 0 h 4876800"/>
                <a:gd name="connsiteX1" fmla="*/ 9258300 w 9258300"/>
                <a:gd name="connsiteY1" fmla="*/ 0 h 4876800"/>
                <a:gd name="connsiteX2" fmla="*/ 9258300 w 9258300"/>
                <a:gd name="connsiteY2" fmla="*/ 4876800 h 4876800"/>
                <a:gd name="connsiteX3" fmla="*/ 0 w 9258300"/>
                <a:gd name="connsiteY3" fmla="*/ 4876800 h 4876800"/>
                <a:gd name="connsiteX4" fmla="*/ 0 w 9258300"/>
                <a:gd name="connsiteY4" fmla="*/ 0 h 4876800"/>
                <a:gd name="connsiteX0" fmla="*/ 0 w 9258300"/>
                <a:gd name="connsiteY0" fmla="*/ 169333 h 5046133"/>
                <a:gd name="connsiteX1" fmla="*/ 9258300 w 9258300"/>
                <a:gd name="connsiteY1" fmla="*/ 169333 h 5046133"/>
                <a:gd name="connsiteX2" fmla="*/ 9258300 w 9258300"/>
                <a:gd name="connsiteY2" fmla="*/ 5046133 h 5046133"/>
                <a:gd name="connsiteX3" fmla="*/ 0 w 9258300"/>
                <a:gd name="connsiteY3" fmla="*/ 5046133 h 5046133"/>
                <a:gd name="connsiteX4" fmla="*/ 0 w 9258300"/>
                <a:gd name="connsiteY4" fmla="*/ 169333 h 5046133"/>
                <a:gd name="connsiteX0" fmla="*/ 0 w 9258300"/>
                <a:gd name="connsiteY0" fmla="*/ 240460 h 5117260"/>
                <a:gd name="connsiteX1" fmla="*/ 9258300 w 9258300"/>
                <a:gd name="connsiteY1" fmla="*/ 240460 h 5117260"/>
                <a:gd name="connsiteX2" fmla="*/ 9258300 w 9258300"/>
                <a:gd name="connsiteY2" fmla="*/ 5117260 h 5117260"/>
                <a:gd name="connsiteX3" fmla="*/ 0 w 9258300"/>
                <a:gd name="connsiteY3" fmla="*/ 5117260 h 5117260"/>
                <a:gd name="connsiteX4" fmla="*/ 0 w 9258300"/>
                <a:gd name="connsiteY4" fmla="*/ 240460 h 5117260"/>
                <a:gd name="connsiteX0" fmla="*/ 0 w 9258300"/>
                <a:gd name="connsiteY0" fmla="*/ 240460 h 5117260"/>
                <a:gd name="connsiteX1" fmla="*/ 9258300 w 9258300"/>
                <a:gd name="connsiteY1" fmla="*/ 240460 h 5117260"/>
                <a:gd name="connsiteX2" fmla="*/ 9258300 w 9258300"/>
                <a:gd name="connsiteY2" fmla="*/ 5117260 h 5117260"/>
                <a:gd name="connsiteX3" fmla="*/ 0 w 9258300"/>
                <a:gd name="connsiteY3" fmla="*/ 5117260 h 5117260"/>
                <a:gd name="connsiteX4" fmla="*/ 0 w 9258300"/>
                <a:gd name="connsiteY4" fmla="*/ 240460 h 5117260"/>
                <a:gd name="connsiteX0" fmla="*/ 0 w 9258300"/>
                <a:gd name="connsiteY0" fmla="*/ 240460 h 5117260"/>
                <a:gd name="connsiteX1" fmla="*/ 9258300 w 9258300"/>
                <a:gd name="connsiteY1" fmla="*/ 240460 h 5117260"/>
                <a:gd name="connsiteX2" fmla="*/ 9258300 w 9258300"/>
                <a:gd name="connsiteY2" fmla="*/ 5117260 h 5117260"/>
                <a:gd name="connsiteX3" fmla="*/ 0 w 9258300"/>
                <a:gd name="connsiteY3" fmla="*/ 5117260 h 5117260"/>
                <a:gd name="connsiteX4" fmla="*/ 0 w 9258300"/>
                <a:gd name="connsiteY4" fmla="*/ 240460 h 5117260"/>
                <a:gd name="connsiteX0" fmla="*/ 0 w 9258300"/>
                <a:gd name="connsiteY0" fmla="*/ 240460 h 5117260"/>
                <a:gd name="connsiteX1" fmla="*/ 9258300 w 9258300"/>
                <a:gd name="connsiteY1" fmla="*/ 240460 h 5117260"/>
                <a:gd name="connsiteX2" fmla="*/ 9258300 w 9258300"/>
                <a:gd name="connsiteY2" fmla="*/ 5117260 h 5117260"/>
                <a:gd name="connsiteX3" fmla="*/ 0 w 9258300"/>
                <a:gd name="connsiteY3" fmla="*/ 5117260 h 5117260"/>
                <a:gd name="connsiteX4" fmla="*/ 0 w 9258300"/>
                <a:gd name="connsiteY4" fmla="*/ 240460 h 5117260"/>
                <a:gd name="connsiteX0" fmla="*/ 0 w 9258300"/>
                <a:gd name="connsiteY0" fmla="*/ 89781 h 4966581"/>
                <a:gd name="connsiteX1" fmla="*/ 9258300 w 9258300"/>
                <a:gd name="connsiteY1" fmla="*/ 89781 h 4966581"/>
                <a:gd name="connsiteX2" fmla="*/ 9258300 w 9258300"/>
                <a:gd name="connsiteY2" fmla="*/ 4966581 h 4966581"/>
                <a:gd name="connsiteX3" fmla="*/ 0 w 9258300"/>
                <a:gd name="connsiteY3" fmla="*/ 4966581 h 4966581"/>
                <a:gd name="connsiteX4" fmla="*/ 0 w 9258300"/>
                <a:gd name="connsiteY4" fmla="*/ 89781 h 4966581"/>
                <a:gd name="connsiteX0" fmla="*/ 0 w 9258300"/>
                <a:gd name="connsiteY0" fmla="*/ 89781 h 5174894"/>
                <a:gd name="connsiteX1" fmla="*/ 9258300 w 9258300"/>
                <a:gd name="connsiteY1" fmla="*/ 89781 h 5174894"/>
                <a:gd name="connsiteX2" fmla="*/ 9258300 w 9258300"/>
                <a:gd name="connsiteY2" fmla="*/ 4966581 h 5174894"/>
                <a:gd name="connsiteX3" fmla="*/ 0 w 9258300"/>
                <a:gd name="connsiteY3" fmla="*/ 4966581 h 5174894"/>
                <a:gd name="connsiteX4" fmla="*/ 0 w 9258300"/>
                <a:gd name="connsiteY4" fmla="*/ 89781 h 517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58300" h="5174894">
                  <a:moveTo>
                    <a:pt x="0" y="89781"/>
                  </a:moveTo>
                  <a:cubicBezTo>
                    <a:pt x="4686300" y="-291219"/>
                    <a:pt x="8540765" y="702332"/>
                    <a:pt x="9258300" y="89781"/>
                  </a:cubicBezTo>
                  <a:lnTo>
                    <a:pt x="9258300" y="4966581"/>
                  </a:lnTo>
                  <a:cubicBezTo>
                    <a:pt x="9223048" y="5561381"/>
                    <a:pt x="4864100" y="4661781"/>
                    <a:pt x="0" y="4966581"/>
                  </a:cubicBezTo>
                  <a:lnTo>
                    <a:pt x="0" y="89781"/>
                  </a:lnTo>
                  <a:close/>
                </a:path>
              </a:pathLst>
            </a:custGeom>
            <a:blipFill dpi="0" rotWithShape="1">
              <a:blip r:embed="rId2">
                <a:alphaModFix amt="1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747985" y="1113971"/>
            <a:ext cx="603286" cy="4662682"/>
            <a:chOff x="2991757" y="1084942"/>
            <a:chExt cx="603286" cy="4662682"/>
          </a:xfrm>
        </p:grpSpPr>
        <p:sp>
          <p:nvSpPr>
            <p:cNvPr id="17" name="직사각형 5"/>
            <p:cNvSpPr/>
            <p:nvPr/>
          </p:nvSpPr>
          <p:spPr>
            <a:xfrm>
              <a:off x="2991757" y="1084942"/>
              <a:ext cx="603286" cy="4662682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75780">
                  <a:schemeClr val="bg1"/>
                </a:gs>
                <a:gs pos="9000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469900" dist="292100" sx="86000" sy="86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 rot="5400000">
              <a:off x="1139347" y="3405396"/>
              <a:ext cx="4426414" cy="0"/>
            </a:xfrm>
            <a:prstGeom prst="line">
              <a:avLst/>
            </a:prstGeom>
            <a:ln w="38100" cap="rnd">
              <a:solidFill>
                <a:schemeClr val="tx2">
                  <a:lumMod val="75000"/>
                </a:schemeClr>
              </a:solidFill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직사각형 34"/>
          <p:cNvSpPr/>
          <p:nvPr/>
        </p:nvSpPr>
        <p:spPr>
          <a:xfrm>
            <a:off x="-669266" y="2340688"/>
            <a:ext cx="5174763" cy="1627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400" i="1" dirty="0">
                <a:solidFill>
                  <a:schemeClr val="tx2">
                    <a:lumMod val="75000"/>
                  </a:schemeClr>
                </a:solidFill>
              </a:rPr>
              <a:t>광운대학교 컴퓨터정보공학부</a:t>
            </a:r>
            <a:r>
              <a:rPr lang="en-US" altLang="ko-KR" sz="2400" i="1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 algn="r">
              <a:lnSpc>
                <a:spcPct val="150000"/>
              </a:lnSpc>
            </a:pPr>
            <a:r>
              <a:rPr lang="en-US" altLang="ko-KR" sz="3200" b="1" i="1" dirty="0" err="1">
                <a:solidFill>
                  <a:schemeClr val="tx2">
                    <a:lumMod val="75000"/>
                  </a:schemeClr>
                </a:solidFill>
              </a:rPr>
              <a:t>algoITso</a:t>
            </a:r>
            <a:endParaRPr lang="en-US" altLang="ko-KR" sz="3200" b="1" i="1" dirty="0">
              <a:solidFill>
                <a:schemeClr val="tx2">
                  <a:lumMod val="7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050" dirty="0">
                <a:solidFill>
                  <a:schemeClr val="tx2">
                    <a:lumMod val="75000"/>
                  </a:schemeClr>
                </a:solidFill>
              </a:rPr>
              <a:t>졸업작품 미팅 발표</a:t>
            </a:r>
            <a:endParaRPr lang="en-US" altLang="ko-KR" sz="105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655469" y="2460195"/>
            <a:ext cx="3387380" cy="1903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LG </a:t>
            </a:r>
            <a:r>
              <a:rPr lang="ko-KR" altLang="en-US" sz="2000" b="1" dirty="0" err="1">
                <a:solidFill>
                  <a:schemeClr val="bg1"/>
                </a:solidFill>
              </a:rPr>
              <a:t>뷰티</a:t>
            </a:r>
            <a:r>
              <a:rPr lang="ko-KR" altLang="en-US" sz="2000" b="1" dirty="0">
                <a:solidFill>
                  <a:schemeClr val="bg1"/>
                </a:solidFill>
              </a:rPr>
              <a:t> 케어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광운대학교 컴퓨터공학과 </a:t>
            </a:r>
            <a:r>
              <a:rPr lang="en-US" altLang="ko-KR" sz="1200" dirty="0">
                <a:solidFill>
                  <a:schemeClr val="bg1"/>
                </a:solidFill>
              </a:rPr>
              <a:t>2015722001 </a:t>
            </a:r>
            <a:r>
              <a:rPr lang="ko-KR" altLang="en-US" sz="1200" dirty="0" err="1">
                <a:solidFill>
                  <a:schemeClr val="bg1"/>
                </a:solidFill>
              </a:rPr>
              <a:t>주재훈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광운대학교 컴퓨터공학과 </a:t>
            </a:r>
            <a:r>
              <a:rPr lang="en-US" altLang="ko-KR" sz="1200" dirty="0">
                <a:solidFill>
                  <a:schemeClr val="bg1"/>
                </a:solidFill>
              </a:rPr>
              <a:t>2015722099 </a:t>
            </a:r>
            <a:r>
              <a:rPr lang="ko-KR" altLang="en-US" sz="1200" dirty="0">
                <a:solidFill>
                  <a:schemeClr val="bg1"/>
                </a:solidFill>
              </a:rPr>
              <a:t>박동현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광운대학교 컴퓨터공학과 </a:t>
            </a:r>
            <a:r>
              <a:rPr lang="en-US" altLang="ko-KR" sz="1200" dirty="0">
                <a:solidFill>
                  <a:schemeClr val="bg1"/>
                </a:solidFill>
              </a:rPr>
              <a:t>2015722065 </a:t>
            </a:r>
            <a:r>
              <a:rPr lang="ko-KR" altLang="en-US" sz="1200" dirty="0">
                <a:solidFill>
                  <a:schemeClr val="bg1"/>
                </a:solidFill>
              </a:rPr>
              <a:t>최진호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광운대학교 컴퓨터공학과 </a:t>
            </a:r>
            <a:r>
              <a:rPr lang="en-US" altLang="ko-KR" sz="1200" dirty="0">
                <a:solidFill>
                  <a:schemeClr val="bg1"/>
                </a:solidFill>
              </a:rPr>
              <a:t>2015722010 </a:t>
            </a:r>
            <a:r>
              <a:rPr lang="ko-KR" altLang="en-US" sz="1200" dirty="0" err="1">
                <a:solidFill>
                  <a:schemeClr val="bg1"/>
                </a:solidFill>
              </a:rPr>
              <a:t>최현구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9217957" y="2593387"/>
            <a:ext cx="833319" cy="833319"/>
            <a:chOff x="8011884" y="2025300"/>
            <a:chExt cx="833319" cy="833319"/>
          </a:xfrm>
        </p:grpSpPr>
        <p:sp>
          <p:nvSpPr>
            <p:cNvPr id="36" name="Freeform 6"/>
            <p:cNvSpPr>
              <a:spLocks/>
            </p:cNvSpPr>
            <p:nvPr/>
          </p:nvSpPr>
          <p:spPr bwMode="auto">
            <a:xfrm>
              <a:off x="8220034" y="2230937"/>
              <a:ext cx="450061" cy="399023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8011884" y="2025300"/>
              <a:ext cx="833319" cy="833319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2039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chemeClr val="tx2"/>
          </a:fgClr>
          <a:bgClr>
            <a:schemeClr val="tx2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EE5055B2-695E-E949-83EF-F3AC94A5370A}"/>
              </a:ext>
            </a:extLst>
          </p:cNvPr>
          <p:cNvGrpSpPr/>
          <p:nvPr/>
        </p:nvGrpSpPr>
        <p:grpSpPr>
          <a:xfrm>
            <a:off x="827314" y="199764"/>
            <a:ext cx="10943772" cy="6386285"/>
            <a:chOff x="1436914" y="232228"/>
            <a:chExt cx="10334172" cy="6386285"/>
          </a:xfrm>
        </p:grpSpPr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id="{9AB1C49D-78D3-E341-B167-82A0DFA12292}"/>
                </a:ext>
              </a:extLst>
            </p:cNvPr>
            <p:cNvSpPr/>
            <p:nvPr/>
          </p:nvSpPr>
          <p:spPr>
            <a:xfrm>
              <a:off x="1436914" y="232228"/>
              <a:ext cx="10334172" cy="6386285"/>
            </a:xfrm>
            <a:prstGeom prst="roundRect">
              <a:avLst>
                <a:gd name="adj" fmla="val 2349"/>
              </a:avLst>
            </a:prstGeom>
            <a:solidFill>
              <a:schemeClr val="bg1"/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모서리가 둥근 직사각형 25">
              <a:extLst>
                <a:ext uri="{FF2B5EF4-FFF2-40B4-BE49-F238E27FC236}">
                  <a16:creationId xmlns:a16="http://schemas.microsoft.com/office/drawing/2014/main" id="{8B6CC0EE-8B19-FE4F-967A-5CAE192EFEB2}"/>
                </a:ext>
              </a:extLst>
            </p:cNvPr>
            <p:cNvSpPr/>
            <p:nvPr/>
          </p:nvSpPr>
          <p:spPr>
            <a:xfrm>
              <a:off x="1553029" y="355601"/>
              <a:ext cx="10087428" cy="6146799"/>
            </a:xfrm>
            <a:prstGeom prst="roundRect">
              <a:avLst>
                <a:gd name="adj" fmla="val 2349"/>
              </a:avLst>
            </a:prstGeom>
            <a:noFill/>
            <a:ln w="31750" cap="rnd">
              <a:solidFill>
                <a:srgbClr val="905C4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타원 1"/>
          <p:cNvSpPr/>
          <p:nvPr/>
        </p:nvSpPr>
        <p:spPr>
          <a:xfrm rot="21259363">
            <a:off x="179644" y="5077953"/>
            <a:ext cx="940187" cy="232141"/>
          </a:xfrm>
          <a:prstGeom prst="ellipse">
            <a:avLst/>
          </a:prstGeom>
          <a:gradFill flip="none" rotWithShape="1">
            <a:gsLst>
              <a:gs pos="0">
                <a:srgbClr val="A20000">
                  <a:shade val="30000"/>
                  <a:satMod val="115000"/>
                </a:srgbClr>
              </a:gs>
              <a:gs pos="50000">
                <a:srgbClr val="A20000">
                  <a:shade val="67500"/>
                  <a:satMod val="115000"/>
                </a:srgbClr>
              </a:gs>
              <a:gs pos="100000">
                <a:srgbClr val="A2000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74171" y="879323"/>
            <a:ext cx="943429" cy="4355886"/>
            <a:chOff x="783771" y="468125"/>
            <a:chExt cx="943429" cy="2797589"/>
          </a:xfrm>
        </p:grpSpPr>
        <p:sp>
          <p:nvSpPr>
            <p:cNvPr id="6" name="직사각형 5"/>
            <p:cNvSpPr/>
            <p:nvPr/>
          </p:nvSpPr>
          <p:spPr>
            <a:xfrm>
              <a:off x="783771" y="468125"/>
              <a:ext cx="943429" cy="2797589"/>
            </a:xfrm>
            <a:custGeom>
              <a:avLst/>
              <a:gdLst>
                <a:gd name="connsiteX0" fmla="*/ 0 w 943429"/>
                <a:gd name="connsiteY0" fmla="*/ 0 h 4288153"/>
                <a:gd name="connsiteX1" fmla="*/ 943429 w 943429"/>
                <a:gd name="connsiteY1" fmla="*/ 0 h 4288153"/>
                <a:gd name="connsiteX2" fmla="*/ 943429 w 943429"/>
                <a:gd name="connsiteY2" fmla="*/ 4288153 h 4288153"/>
                <a:gd name="connsiteX3" fmla="*/ 0 w 943429"/>
                <a:gd name="connsiteY3" fmla="*/ 4288153 h 4288153"/>
                <a:gd name="connsiteX4" fmla="*/ 0 w 943429"/>
                <a:gd name="connsiteY4" fmla="*/ 0 h 4288153"/>
                <a:gd name="connsiteX0" fmla="*/ 0 w 943429"/>
                <a:gd name="connsiteY0" fmla="*/ 0 h 4288153"/>
                <a:gd name="connsiteX1" fmla="*/ 943429 w 943429"/>
                <a:gd name="connsiteY1" fmla="*/ 0 h 4288153"/>
                <a:gd name="connsiteX2" fmla="*/ 943429 w 943429"/>
                <a:gd name="connsiteY2" fmla="*/ 4288153 h 4288153"/>
                <a:gd name="connsiteX3" fmla="*/ 0 w 943429"/>
                <a:gd name="connsiteY3" fmla="*/ 4288153 h 4288153"/>
                <a:gd name="connsiteX4" fmla="*/ 0 w 943429"/>
                <a:gd name="connsiteY4" fmla="*/ 0 h 4288153"/>
                <a:gd name="connsiteX0" fmla="*/ 0 w 943429"/>
                <a:gd name="connsiteY0" fmla="*/ 67733 h 4355886"/>
                <a:gd name="connsiteX1" fmla="*/ 943429 w 943429"/>
                <a:gd name="connsiteY1" fmla="*/ 67733 h 4355886"/>
                <a:gd name="connsiteX2" fmla="*/ 943429 w 943429"/>
                <a:gd name="connsiteY2" fmla="*/ 4355886 h 4355886"/>
                <a:gd name="connsiteX3" fmla="*/ 0 w 943429"/>
                <a:gd name="connsiteY3" fmla="*/ 4355886 h 4355886"/>
                <a:gd name="connsiteX4" fmla="*/ 0 w 943429"/>
                <a:gd name="connsiteY4" fmla="*/ 67733 h 4355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3429" h="4355886">
                  <a:moveTo>
                    <a:pt x="0" y="67733"/>
                  </a:moveTo>
                  <a:cubicBezTo>
                    <a:pt x="285901" y="-84667"/>
                    <a:pt x="628953" y="67733"/>
                    <a:pt x="943429" y="67733"/>
                  </a:cubicBezTo>
                  <a:lnTo>
                    <a:pt x="943429" y="4355886"/>
                  </a:lnTo>
                  <a:cubicBezTo>
                    <a:pt x="628953" y="4355886"/>
                    <a:pt x="263676" y="4235236"/>
                    <a:pt x="0" y="4355886"/>
                  </a:cubicBezTo>
                  <a:lnTo>
                    <a:pt x="0" y="67733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00000">
                    <a:lumMod val="78000"/>
                  </a:srgbClr>
                </a:gs>
                <a:gs pos="26000">
                  <a:srgbClr val="C00000">
                    <a:shade val="30000"/>
                    <a:satMod val="115000"/>
                  </a:srgbClr>
                </a:gs>
                <a:gs pos="84000">
                  <a:srgbClr val="A20000">
                    <a:lumMod val="98000"/>
                  </a:srgbClr>
                </a:gs>
              </a:gsLst>
              <a:lin ang="10800000" scaled="0"/>
              <a:tileRect/>
            </a:gradFill>
            <a:ln>
              <a:noFill/>
            </a:ln>
            <a:effectLst>
              <a:outerShdw blurRad="215900" dist="292100" dir="6000000" sx="95000" sy="95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/>
            <p:nvPr/>
          </p:nvCxnSpPr>
          <p:spPr>
            <a:xfrm rot="5400000">
              <a:off x="275029" y="1859370"/>
              <a:ext cx="2556000" cy="0"/>
            </a:xfrm>
            <a:prstGeom prst="line">
              <a:avLst/>
            </a:prstGeom>
            <a:ln w="31750" cap="rnd">
              <a:solidFill>
                <a:schemeClr val="bg1">
                  <a:lumMod val="9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380974" y="635885"/>
            <a:ext cx="5230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4.</a:t>
            </a:r>
            <a:r>
              <a:rPr lang="ko-KR" altLang="en-US" sz="2800" b="1" dirty="0"/>
              <a:t> 검증방법 계획</a:t>
            </a:r>
            <a:endParaRPr lang="en-US" altLang="ko-KR" sz="28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5206F8-E61D-ED43-BB7B-EB7BF9823E6B}"/>
              </a:ext>
            </a:extLst>
          </p:cNvPr>
          <p:cNvSpPr/>
          <p:nvPr/>
        </p:nvSpPr>
        <p:spPr>
          <a:xfrm rot="16200000">
            <a:off x="-1545227" y="2491277"/>
            <a:ext cx="436911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i="1" dirty="0" err="1">
                <a:solidFill>
                  <a:schemeClr val="bg1"/>
                </a:solidFill>
              </a:rPr>
              <a:t>algoITso</a:t>
            </a:r>
            <a:r>
              <a:rPr lang="en-US" altLang="ko-KR" sz="2400" b="1" i="1" dirty="0">
                <a:solidFill>
                  <a:schemeClr val="bg1"/>
                </a:solidFill>
              </a:rPr>
              <a:t> – LG </a:t>
            </a:r>
            <a:r>
              <a:rPr lang="en-US" altLang="ko-KR" sz="2400" b="1" i="1" dirty="0" err="1">
                <a:solidFill>
                  <a:schemeClr val="bg1"/>
                </a:solidFill>
              </a:rPr>
              <a:t>BeautyCare</a:t>
            </a:r>
            <a:endParaRPr lang="en-US" altLang="ko-KR" sz="2400" b="1" i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D5D630-5E0D-414E-97C8-B67F194B6133}"/>
              </a:ext>
            </a:extLst>
          </p:cNvPr>
          <p:cNvSpPr txBox="1"/>
          <p:nvPr/>
        </p:nvSpPr>
        <p:spPr>
          <a:xfrm>
            <a:off x="1640186" y="1595226"/>
            <a:ext cx="93027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4-2. </a:t>
            </a:r>
            <a:r>
              <a:rPr kumimoji="1" lang="ko-KR" altLang="en-US" b="1" dirty="0"/>
              <a:t>실제 환자 피부 이미지를 이용한 테스트 결과와 </a:t>
            </a:r>
            <a:r>
              <a:rPr kumimoji="1" lang="ko-KR" altLang="en-US" b="1" dirty="0" err="1"/>
              <a:t>임상전문의</a:t>
            </a:r>
            <a:r>
              <a:rPr kumimoji="1" lang="ko-KR" altLang="en-US" b="1" dirty="0"/>
              <a:t> 판독결과 비교</a:t>
            </a:r>
          </a:p>
          <a:p>
            <a:r>
              <a:rPr kumimoji="1" lang="ko-KR" altLang="en-US" dirty="0"/>
              <a:t>   동일한 </a:t>
            </a:r>
            <a:r>
              <a:rPr kumimoji="1" lang="ko-KR" altLang="en-US" dirty="0" err="1"/>
              <a:t>환자피부</a:t>
            </a:r>
            <a:r>
              <a:rPr kumimoji="1" lang="ko-KR" altLang="en-US" dirty="0"/>
              <a:t> 이미지를 임상전문의에게 판독 받은 후</a:t>
            </a:r>
            <a:br>
              <a:rPr kumimoji="1" lang="en-US" altLang="ko-KR" dirty="0"/>
            </a:br>
            <a:r>
              <a:rPr kumimoji="1" lang="ko-KR" altLang="en-US" dirty="0"/>
              <a:t>   어플리케이션 테스트 결과와 비교하여 정확도 측정</a:t>
            </a:r>
            <a:br>
              <a:rPr kumimoji="1" lang="en-US" altLang="ko-KR" dirty="0"/>
            </a:br>
            <a:br>
              <a:rPr kumimoji="1" lang="en-US" altLang="ko-KR" dirty="0"/>
            </a:br>
            <a:r>
              <a:rPr kumimoji="1" lang="ko-KR" altLang="en-US" dirty="0"/>
              <a:t>   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D8EAD1-A2D8-7943-A2C0-42A50C358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437" y="4832377"/>
            <a:ext cx="5197208" cy="1503478"/>
          </a:xfrm>
          <a:prstGeom prst="rect">
            <a:avLst/>
          </a:prstGeom>
        </p:spPr>
      </p:pic>
      <p:sp>
        <p:nvSpPr>
          <p:cNvPr id="14" name="아래쪽 화살표[D] 13">
            <a:extLst>
              <a:ext uri="{FF2B5EF4-FFF2-40B4-BE49-F238E27FC236}">
                <a16:creationId xmlns:a16="http://schemas.microsoft.com/office/drawing/2014/main" id="{EFAF9809-EDC5-0646-B0E5-67FE9DB22A12}"/>
              </a:ext>
            </a:extLst>
          </p:cNvPr>
          <p:cNvSpPr/>
          <p:nvPr/>
        </p:nvSpPr>
        <p:spPr>
          <a:xfrm>
            <a:off x="4746978" y="2815697"/>
            <a:ext cx="2698044" cy="692978"/>
          </a:xfrm>
          <a:prstGeom prst="downArrow">
            <a:avLst>
              <a:gd name="adj1" fmla="val 30753"/>
              <a:gd name="adj2" fmla="val 59774"/>
            </a:avLst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5CC2B4-D932-1949-8065-3CE89489217C}"/>
              </a:ext>
            </a:extLst>
          </p:cNvPr>
          <p:cNvSpPr txBox="1"/>
          <p:nvPr/>
        </p:nvSpPr>
        <p:spPr>
          <a:xfrm>
            <a:off x="1640186" y="3554467"/>
            <a:ext cx="83127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A</a:t>
            </a:r>
            <a:r>
              <a:rPr kumimoji="1" lang="ko-KR" altLang="en-US" b="1" dirty="0"/>
              <a:t> 피부과 </a:t>
            </a:r>
            <a:r>
              <a:rPr kumimoji="1" lang="en-US" altLang="ko-KR" b="1" dirty="0"/>
              <a:t>– </a:t>
            </a:r>
            <a:r>
              <a:rPr kumimoji="1" lang="ko-KR" altLang="en-US" b="1" dirty="0"/>
              <a:t>방문 예약 대기중</a:t>
            </a:r>
            <a:endParaRPr kumimoji="1" lang="en-US" altLang="ko-KR" b="1" dirty="0"/>
          </a:p>
          <a:p>
            <a:r>
              <a:rPr kumimoji="1" lang="en-US" altLang="ko-KR" dirty="0"/>
              <a:t>B</a:t>
            </a:r>
            <a:r>
              <a:rPr kumimoji="1" lang="ko-KR" altLang="en-US" dirty="0"/>
              <a:t> 피부과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거절당함</a:t>
            </a:r>
            <a:endParaRPr kumimoji="1" lang="en-US" altLang="ko-KR" dirty="0"/>
          </a:p>
          <a:p>
            <a:r>
              <a:rPr kumimoji="1" lang="en-US" altLang="ko-KR" dirty="0"/>
              <a:t>C</a:t>
            </a:r>
            <a:r>
              <a:rPr kumimoji="1" lang="ko-KR" altLang="en-US" dirty="0"/>
              <a:t> 피부과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거절당함</a:t>
            </a:r>
            <a:r>
              <a:rPr kumimoji="1" lang="en-US" altLang="ko-KR" dirty="0"/>
              <a:t> / D</a:t>
            </a:r>
            <a:r>
              <a:rPr kumimoji="1" lang="ko-KR" altLang="en-US" dirty="0"/>
              <a:t> 피부과를 추천 받음</a:t>
            </a:r>
            <a:endParaRPr kumimoji="1" lang="en-US" altLang="ko-KR" dirty="0"/>
          </a:p>
          <a:p>
            <a:r>
              <a:rPr kumimoji="1" lang="en-US" altLang="ko-KR" b="1" dirty="0"/>
              <a:t>D </a:t>
            </a:r>
            <a:r>
              <a:rPr kumimoji="1" lang="ko-KR" altLang="en-US" b="1" dirty="0"/>
              <a:t>피부과 </a:t>
            </a:r>
            <a:r>
              <a:rPr kumimoji="1" lang="en-US" altLang="ko-KR" b="1" dirty="0"/>
              <a:t>– </a:t>
            </a:r>
            <a:r>
              <a:rPr kumimoji="1" lang="ko-KR" altLang="en-US" b="1" dirty="0"/>
              <a:t>전화연락 후 메일로 상세한 내용 전달</a:t>
            </a:r>
            <a:r>
              <a:rPr kumimoji="1" lang="en-US" altLang="ko-KR" b="1" dirty="0"/>
              <a:t>. </a:t>
            </a:r>
            <a:r>
              <a:rPr kumimoji="1" lang="ko-KR" altLang="en-US" b="1" dirty="0"/>
              <a:t>답변 기다리는 중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82782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chemeClr val="tx2"/>
          </a:fgClr>
          <a:bgClr>
            <a:schemeClr val="tx2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EE5055B2-695E-E949-83EF-F3AC94A5370A}"/>
              </a:ext>
            </a:extLst>
          </p:cNvPr>
          <p:cNvGrpSpPr/>
          <p:nvPr/>
        </p:nvGrpSpPr>
        <p:grpSpPr>
          <a:xfrm>
            <a:off x="827314" y="199764"/>
            <a:ext cx="10943772" cy="6386285"/>
            <a:chOff x="1436914" y="232228"/>
            <a:chExt cx="10334172" cy="6386285"/>
          </a:xfrm>
        </p:grpSpPr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id="{9AB1C49D-78D3-E341-B167-82A0DFA12292}"/>
                </a:ext>
              </a:extLst>
            </p:cNvPr>
            <p:cNvSpPr/>
            <p:nvPr/>
          </p:nvSpPr>
          <p:spPr>
            <a:xfrm>
              <a:off x="1436914" y="232228"/>
              <a:ext cx="10334172" cy="6386285"/>
            </a:xfrm>
            <a:prstGeom prst="roundRect">
              <a:avLst>
                <a:gd name="adj" fmla="val 2349"/>
              </a:avLst>
            </a:prstGeom>
            <a:solidFill>
              <a:schemeClr val="bg1"/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모서리가 둥근 직사각형 25">
              <a:extLst>
                <a:ext uri="{FF2B5EF4-FFF2-40B4-BE49-F238E27FC236}">
                  <a16:creationId xmlns:a16="http://schemas.microsoft.com/office/drawing/2014/main" id="{8B6CC0EE-8B19-FE4F-967A-5CAE192EFEB2}"/>
                </a:ext>
              </a:extLst>
            </p:cNvPr>
            <p:cNvSpPr/>
            <p:nvPr/>
          </p:nvSpPr>
          <p:spPr>
            <a:xfrm>
              <a:off x="1553029" y="355601"/>
              <a:ext cx="10087428" cy="6146799"/>
            </a:xfrm>
            <a:prstGeom prst="roundRect">
              <a:avLst>
                <a:gd name="adj" fmla="val 2349"/>
              </a:avLst>
            </a:prstGeom>
            <a:noFill/>
            <a:ln w="31750" cap="rnd">
              <a:solidFill>
                <a:srgbClr val="905C4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타원 1"/>
          <p:cNvSpPr/>
          <p:nvPr/>
        </p:nvSpPr>
        <p:spPr>
          <a:xfrm rot="21259363">
            <a:off x="179644" y="5077953"/>
            <a:ext cx="940187" cy="232141"/>
          </a:xfrm>
          <a:prstGeom prst="ellipse">
            <a:avLst/>
          </a:prstGeom>
          <a:gradFill flip="none" rotWithShape="1">
            <a:gsLst>
              <a:gs pos="0">
                <a:srgbClr val="A20000">
                  <a:shade val="30000"/>
                  <a:satMod val="115000"/>
                </a:srgbClr>
              </a:gs>
              <a:gs pos="50000">
                <a:srgbClr val="A20000">
                  <a:shade val="67500"/>
                  <a:satMod val="115000"/>
                </a:srgbClr>
              </a:gs>
              <a:gs pos="100000">
                <a:srgbClr val="A2000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74171" y="879323"/>
            <a:ext cx="943429" cy="4355886"/>
            <a:chOff x="783771" y="468125"/>
            <a:chExt cx="943429" cy="2797589"/>
          </a:xfrm>
        </p:grpSpPr>
        <p:sp>
          <p:nvSpPr>
            <p:cNvPr id="6" name="직사각형 5"/>
            <p:cNvSpPr/>
            <p:nvPr/>
          </p:nvSpPr>
          <p:spPr>
            <a:xfrm>
              <a:off x="783771" y="468125"/>
              <a:ext cx="943429" cy="2797589"/>
            </a:xfrm>
            <a:custGeom>
              <a:avLst/>
              <a:gdLst>
                <a:gd name="connsiteX0" fmla="*/ 0 w 943429"/>
                <a:gd name="connsiteY0" fmla="*/ 0 h 4288153"/>
                <a:gd name="connsiteX1" fmla="*/ 943429 w 943429"/>
                <a:gd name="connsiteY1" fmla="*/ 0 h 4288153"/>
                <a:gd name="connsiteX2" fmla="*/ 943429 w 943429"/>
                <a:gd name="connsiteY2" fmla="*/ 4288153 h 4288153"/>
                <a:gd name="connsiteX3" fmla="*/ 0 w 943429"/>
                <a:gd name="connsiteY3" fmla="*/ 4288153 h 4288153"/>
                <a:gd name="connsiteX4" fmla="*/ 0 w 943429"/>
                <a:gd name="connsiteY4" fmla="*/ 0 h 4288153"/>
                <a:gd name="connsiteX0" fmla="*/ 0 w 943429"/>
                <a:gd name="connsiteY0" fmla="*/ 0 h 4288153"/>
                <a:gd name="connsiteX1" fmla="*/ 943429 w 943429"/>
                <a:gd name="connsiteY1" fmla="*/ 0 h 4288153"/>
                <a:gd name="connsiteX2" fmla="*/ 943429 w 943429"/>
                <a:gd name="connsiteY2" fmla="*/ 4288153 h 4288153"/>
                <a:gd name="connsiteX3" fmla="*/ 0 w 943429"/>
                <a:gd name="connsiteY3" fmla="*/ 4288153 h 4288153"/>
                <a:gd name="connsiteX4" fmla="*/ 0 w 943429"/>
                <a:gd name="connsiteY4" fmla="*/ 0 h 4288153"/>
                <a:gd name="connsiteX0" fmla="*/ 0 w 943429"/>
                <a:gd name="connsiteY0" fmla="*/ 67733 h 4355886"/>
                <a:gd name="connsiteX1" fmla="*/ 943429 w 943429"/>
                <a:gd name="connsiteY1" fmla="*/ 67733 h 4355886"/>
                <a:gd name="connsiteX2" fmla="*/ 943429 w 943429"/>
                <a:gd name="connsiteY2" fmla="*/ 4355886 h 4355886"/>
                <a:gd name="connsiteX3" fmla="*/ 0 w 943429"/>
                <a:gd name="connsiteY3" fmla="*/ 4355886 h 4355886"/>
                <a:gd name="connsiteX4" fmla="*/ 0 w 943429"/>
                <a:gd name="connsiteY4" fmla="*/ 67733 h 4355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3429" h="4355886">
                  <a:moveTo>
                    <a:pt x="0" y="67733"/>
                  </a:moveTo>
                  <a:cubicBezTo>
                    <a:pt x="285901" y="-84667"/>
                    <a:pt x="628953" y="67733"/>
                    <a:pt x="943429" y="67733"/>
                  </a:cubicBezTo>
                  <a:lnTo>
                    <a:pt x="943429" y="4355886"/>
                  </a:lnTo>
                  <a:cubicBezTo>
                    <a:pt x="628953" y="4355886"/>
                    <a:pt x="263676" y="4235236"/>
                    <a:pt x="0" y="4355886"/>
                  </a:cubicBezTo>
                  <a:lnTo>
                    <a:pt x="0" y="67733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00000">
                    <a:lumMod val="78000"/>
                  </a:srgbClr>
                </a:gs>
                <a:gs pos="26000">
                  <a:srgbClr val="C00000">
                    <a:shade val="30000"/>
                    <a:satMod val="115000"/>
                  </a:srgbClr>
                </a:gs>
                <a:gs pos="84000">
                  <a:srgbClr val="A20000">
                    <a:lumMod val="98000"/>
                  </a:srgbClr>
                </a:gs>
              </a:gsLst>
              <a:lin ang="10800000" scaled="0"/>
              <a:tileRect/>
            </a:gradFill>
            <a:ln>
              <a:noFill/>
            </a:ln>
            <a:effectLst>
              <a:outerShdw blurRad="215900" dist="292100" dir="6000000" sx="95000" sy="95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/>
            <p:nvPr/>
          </p:nvCxnSpPr>
          <p:spPr>
            <a:xfrm rot="5400000">
              <a:off x="275029" y="1859370"/>
              <a:ext cx="2556000" cy="0"/>
            </a:xfrm>
            <a:prstGeom prst="line">
              <a:avLst/>
            </a:prstGeom>
            <a:ln w="31750" cap="rnd">
              <a:solidFill>
                <a:schemeClr val="bg1">
                  <a:lumMod val="9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380974" y="635885"/>
            <a:ext cx="5230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5.</a:t>
            </a:r>
            <a:r>
              <a:rPr lang="ko-KR" altLang="en-US" sz="2800" b="1" dirty="0"/>
              <a:t> 현재 개발 상태</a:t>
            </a:r>
            <a:endParaRPr lang="en-US" altLang="ko-KR" sz="28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5206F8-E61D-ED43-BB7B-EB7BF9823E6B}"/>
              </a:ext>
            </a:extLst>
          </p:cNvPr>
          <p:cNvSpPr/>
          <p:nvPr/>
        </p:nvSpPr>
        <p:spPr>
          <a:xfrm rot="16200000">
            <a:off x="-1545227" y="2491277"/>
            <a:ext cx="436911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i="1" dirty="0" err="1">
                <a:solidFill>
                  <a:schemeClr val="bg1"/>
                </a:solidFill>
              </a:rPr>
              <a:t>algoITso</a:t>
            </a:r>
            <a:r>
              <a:rPr lang="en-US" altLang="ko-KR" sz="2400" b="1" i="1" dirty="0">
                <a:solidFill>
                  <a:schemeClr val="bg1"/>
                </a:solidFill>
              </a:rPr>
              <a:t> – LG </a:t>
            </a:r>
            <a:r>
              <a:rPr lang="en-US" altLang="ko-KR" sz="2400" b="1" i="1" dirty="0" err="1">
                <a:solidFill>
                  <a:schemeClr val="bg1"/>
                </a:solidFill>
              </a:rPr>
              <a:t>BeautyCare</a:t>
            </a:r>
            <a:endParaRPr lang="en-US" altLang="ko-KR" sz="2400" b="1" i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0EF14F-A74C-0B44-9D39-880E8AEE0DA6}"/>
              </a:ext>
            </a:extLst>
          </p:cNvPr>
          <p:cNvSpPr txBox="1"/>
          <p:nvPr/>
        </p:nvSpPr>
        <p:spPr>
          <a:xfrm>
            <a:off x="1575348" y="1882729"/>
            <a:ext cx="5154425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ko-KR" altLang="en-US" sz="1200" b="1" dirty="0" err="1"/>
              <a:t>원본이미지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BGR to Lab</a:t>
            </a:r>
            <a:r>
              <a:rPr lang="ko-KR" altLang="en-US" sz="1200" b="1" dirty="0" err="1"/>
              <a:t>를</a:t>
            </a:r>
            <a:r>
              <a:rPr lang="ko-KR" altLang="en-US" sz="1200" b="1" dirty="0"/>
              <a:t> 통해 변환 후</a:t>
            </a:r>
            <a:br>
              <a:rPr lang="en-US" altLang="ko-KR" sz="1200" b="1" dirty="0"/>
            </a:br>
            <a:r>
              <a:rPr lang="en-US" altLang="ko-KR" sz="1200" b="1" dirty="0"/>
              <a:t>L</a:t>
            </a:r>
            <a:r>
              <a:rPr lang="ko-KR" altLang="en-US" sz="1200" b="1" dirty="0"/>
              <a:t> 값만을 추출하여 사용</a:t>
            </a:r>
            <a:endParaRPr lang="en-US" altLang="ko-KR" sz="1200" dirty="0"/>
          </a:p>
          <a:p>
            <a:pPr marL="342900" indent="-342900">
              <a:buAutoNum type="arabicPeriod"/>
            </a:pPr>
            <a:endParaRPr lang="en-US" altLang="ko-KR" sz="1200" b="1" dirty="0"/>
          </a:p>
          <a:p>
            <a:pPr marL="342900" indent="-342900">
              <a:buAutoNum type="arabicPeriod"/>
            </a:pPr>
            <a:r>
              <a:rPr lang="ko-KR" altLang="en-US" sz="1200" b="1" dirty="0"/>
              <a:t>직접 구현한</a:t>
            </a:r>
            <a:r>
              <a:rPr lang="en-US" altLang="ko-KR" sz="1200" b="1" dirty="0"/>
              <a:t> n*m Median Blur </a:t>
            </a:r>
            <a:r>
              <a:rPr lang="ko-KR" altLang="en-US" sz="1200" b="1" dirty="0"/>
              <a:t>적용</a:t>
            </a:r>
            <a:br>
              <a:rPr lang="en-US" altLang="ko-KR" sz="1200" b="1" dirty="0"/>
            </a:br>
            <a:r>
              <a:rPr lang="en-US" altLang="ko-KR" sz="1200" dirty="0"/>
              <a:t>-</a:t>
            </a:r>
            <a:r>
              <a:rPr lang="ko-KR" altLang="en-US" sz="1200" dirty="0"/>
              <a:t> 모공의 미세한 털 제거</a:t>
            </a:r>
            <a:endParaRPr lang="en-US" altLang="ko-KR" sz="1200" dirty="0"/>
          </a:p>
          <a:p>
            <a:pPr marL="342900" indent="-342900">
              <a:buAutoNum type="arabicPeriod"/>
            </a:pPr>
            <a:endParaRPr lang="en-US" altLang="ko-KR" sz="1200" dirty="0"/>
          </a:p>
          <a:p>
            <a:pPr marL="342900" indent="-342900">
              <a:buAutoNum type="arabicPeriod"/>
            </a:pPr>
            <a:r>
              <a:rPr lang="en-US" altLang="ko-KR" sz="1200" b="1" dirty="0"/>
              <a:t>Contrast stretching </a:t>
            </a:r>
            <a:r>
              <a:rPr lang="ko-KR" altLang="en-US" sz="1200" b="1" dirty="0"/>
              <a:t>적용 취소</a:t>
            </a:r>
            <a:br>
              <a:rPr lang="en-US" altLang="ko-KR" sz="1200" dirty="0"/>
            </a:br>
            <a:r>
              <a:rPr lang="en-US" altLang="ko-KR" sz="1200" dirty="0"/>
              <a:t>-</a:t>
            </a:r>
            <a:r>
              <a:rPr lang="ko-KR" altLang="en-US" sz="1200" dirty="0"/>
              <a:t> </a:t>
            </a:r>
            <a:r>
              <a:rPr lang="en-US" altLang="ko-KR" sz="1200" dirty="0"/>
              <a:t>2</a:t>
            </a:r>
            <a:r>
              <a:rPr lang="ko-KR" altLang="en-US" sz="1200" dirty="0"/>
              <a:t>에서 진행된 </a:t>
            </a:r>
            <a:r>
              <a:rPr lang="en-US" altLang="ko-KR" sz="1200" dirty="0"/>
              <a:t>Median Blur</a:t>
            </a:r>
            <a:r>
              <a:rPr lang="ko-KR" altLang="en-US" sz="1200" dirty="0"/>
              <a:t> 과정에서 정확도가 손상된 이미지</a:t>
            </a:r>
            <a:br>
              <a:rPr lang="en-US" altLang="ko-KR" sz="1200" dirty="0"/>
            </a:br>
            <a:r>
              <a:rPr lang="ko-KR" altLang="en-US" sz="1200" dirty="0"/>
              <a:t>  복원을 위해 </a:t>
            </a:r>
            <a:r>
              <a:rPr lang="en-US" altLang="ko-KR" sz="1200" dirty="0"/>
              <a:t>Contrast stretching</a:t>
            </a:r>
            <a:r>
              <a:rPr lang="ko-KR" altLang="en-US" sz="1200" dirty="0"/>
              <a:t> 적용을 고안했으나</a:t>
            </a:r>
            <a:r>
              <a:rPr lang="en-US" altLang="ko-KR" sz="1200" dirty="0"/>
              <a:t>,</a:t>
            </a:r>
            <a:br>
              <a:rPr lang="en-US" altLang="ko-KR" sz="1200" dirty="0"/>
            </a:br>
            <a:r>
              <a:rPr lang="en-US" altLang="ko-KR" sz="1200" dirty="0"/>
              <a:t>  Contrast stretching</a:t>
            </a:r>
            <a:r>
              <a:rPr lang="ko-KR" altLang="en-US" sz="1200" dirty="0"/>
              <a:t>을 통해 명암 값 분포 히스토그램을 펼칠 경우</a:t>
            </a:r>
            <a:br>
              <a:rPr lang="en-US" altLang="ko-KR" sz="1200" dirty="0"/>
            </a:br>
            <a:r>
              <a:rPr lang="ko-KR" altLang="en-US" sz="1200" dirty="0"/>
              <a:t>  이미지 정확도가 추가적으로 손상되는 모습을 확인함</a:t>
            </a:r>
            <a:r>
              <a:rPr lang="en-US" altLang="ko-KR" sz="1200" dirty="0"/>
              <a:t>.</a:t>
            </a:r>
          </a:p>
          <a:p>
            <a:pPr marL="342900" indent="-342900">
              <a:buAutoNum type="arabicPeriod"/>
            </a:pPr>
            <a:endParaRPr lang="en-US" altLang="ko-KR" sz="1200" dirty="0"/>
          </a:p>
          <a:p>
            <a:pPr marL="342900" indent="-342900">
              <a:buFontTx/>
              <a:buAutoNum type="arabicPeriod"/>
            </a:pPr>
            <a:r>
              <a:rPr lang="en-US" altLang="ko-KR" sz="1200" b="1" dirty="0"/>
              <a:t>Contrast </a:t>
            </a:r>
            <a:r>
              <a:rPr lang="en-US" altLang="ko-KR" sz="1200" b="1" dirty="0" err="1"/>
              <a:t>stretchin</a:t>
            </a:r>
            <a:r>
              <a:rPr lang="ko-KR" altLang="en-US" sz="1200" b="1" dirty="0"/>
              <a:t>을 </a:t>
            </a:r>
            <a:r>
              <a:rPr lang="en" altLang="ko-KR" sz="1200" b="1" dirty="0"/>
              <a:t>adaptive Threshold</a:t>
            </a:r>
            <a:r>
              <a:rPr lang="ko-KR" altLang="en-US" sz="1200" b="1" dirty="0"/>
              <a:t>로 대체</a:t>
            </a:r>
            <a:br>
              <a:rPr lang="en-US" altLang="ko-KR" sz="1200" dirty="0"/>
            </a:br>
            <a:r>
              <a:rPr lang="en-US" altLang="ko-KR" sz="1200" dirty="0"/>
              <a:t>- </a:t>
            </a:r>
            <a:r>
              <a:rPr lang="ko-KR" altLang="en-US" sz="1200" dirty="0"/>
              <a:t>보다 명확한 결과물을 얻을 수 있었음</a:t>
            </a:r>
            <a:endParaRPr lang="en-US" altLang="ko-KR" sz="1200" dirty="0"/>
          </a:p>
          <a:p>
            <a:pPr marL="342900" indent="-342900">
              <a:buAutoNum type="arabicPeriod"/>
            </a:pP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200" b="1" dirty="0"/>
              <a:t>특이점 추출을 위한 </a:t>
            </a:r>
            <a:r>
              <a:rPr lang="en-US" altLang="ko-KR" sz="1200" b="1" dirty="0"/>
              <a:t>Black-hat </a:t>
            </a:r>
            <a:r>
              <a:rPr lang="ko-KR" altLang="en-US" sz="1200" b="1" dirty="0"/>
              <a:t>연산 진행</a:t>
            </a:r>
            <a:endParaRPr lang="en-US" altLang="ko-KR" sz="1200" b="1" dirty="0"/>
          </a:p>
          <a:p>
            <a:pPr marL="342900" indent="-342900">
              <a:buAutoNum type="arabicPeriod"/>
            </a:pPr>
            <a:endParaRPr lang="en-US" altLang="ko-KR" sz="1200" b="1" dirty="0"/>
          </a:p>
          <a:p>
            <a:pPr marL="342900" indent="-342900">
              <a:buAutoNum type="arabicPeriod"/>
            </a:pPr>
            <a:r>
              <a:rPr lang="ko-KR" altLang="en-US" sz="1200" b="1" dirty="0"/>
              <a:t>위치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경계 검출</a:t>
            </a:r>
            <a:br>
              <a:rPr lang="en-US" altLang="ko-KR" sz="1200" b="1" dirty="0"/>
            </a:br>
            <a:r>
              <a:rPr lang="en-US" altLang="ko-KR" sz="1200" dirty="0"/>
              <a:t>-</a:t>
            </a:r>
            <a:r>
              <a:rPr lang="ko-KR" altLang="en-US" sz="1200" dirty="0"/>
              <a:t> </a:t>
            </a:r>
            <a:r>
              <a:rPr lang="en-US" altLang="ko-KR" sz="1200" dirty="0"/>
              <a:t>Labeling</a:t>
            </a:r>
            <a:r>
              <a:rPr lang="ko-KR" altLang="en-US" sz="1200" dirty="0"/>
              <a:t>을 통한 모공 표시</a:t>
            </a:r>
            <a:endParaRPr lang="en-US" altLang="ko-KR" sz="1200" dirty="0"/>
          </a:p>
          <a:p>
            <a:pPr marL="342900" indent="-342900">
              <a:buAutoNum type="arabicPeriod"/>
            </a:pPr>
            <a:endParaRPr lang="en-US" altLang="ko-KR" sz="1200" b="1" dirty="0"/>
          </a:p>
          <a:p>
            <a:pPr marL="342900" indent="-342900">
              <a:buAutoNum type="arabicPeriod"/>
            </a:pPr>
            <a:r>
              <a:rPr lang="ko-KR" altLang="en-US" sz="1200" b="1" dirty="0"/>
              <a:t>검출 결과 확인 진행 중</a:t>
            </a:r>
            <a:endParaRPr lang="en-US" altLang="ko-KR" sz="1200" b="1" dirty="0"/>
          </a:p>
          <a:p>
            <a:endParaRPr kumimoji="1" lang="ko-Kore-KR" altLang="en-US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BA24C8-07AB-E549-B177-CF59476569FE}"/>
              </a:ext>
            </a:extLst>
          </p:cNvPr>
          <p:cNvSpPr txBox="1"/>
          <p:nvPr/>
        </p:nvSpPr>
        <p:spPr>
          <a:xfrm>
            <a:off x="-461720" y="1200787"/>
            <a:ext cx="523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5-1. </a:t>
            </a:r>
            <a:r>
              <a:rPr lang="ko-KR" altLang="en-US" sz="2000" b="1" dirty="0"/>
              <a:t>모공</a:t>
            </a:r>
            <a:endParaRPr lang="en-US" altLang="ko-KR" sz="20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34664FF-1725-1C4E-916F-645247697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297" y="1400272"/>
            <a:ext cx="3063355" cy="20287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6756C7C-1613-3A43-B57B-A75BCF335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296" y="3490686"/>
            <a:ext cx="3063355" cy="254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31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chemeClr val="tx2"/>
          </a:fgClr>
          <a:bgClr>
            <a:schemeClr val="tx2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EE5055B2-695E-E949-83EF-F3AC94A5370A}"/>
              </a:ext>
            </a:extLst>
          </p:cNvPr>
          <p:cNvGrpSpPr/>
          <p:nvPr/>
        </p:nvGrpSpPr>
        <p:grpSpPr>
          <a:xfrm>
            <a:off x="827314" y="199764"/>
            <a:ext cx="10943772" cy="6386285"/>
            <a:chOff x="1436914" y="232228"/>
            <a:chExt cx="10334172" cy="6386285"/>
          </a:xfrm>
        </p:grpSpPr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id="{9AB1C49D-78D3-E341-B167-82A0DFA12292}"/>
                </a:ext>
              </a:extLst>
            </p:cNvPr>
            <p:cNvSpPr/>
            <p:nvPr/>
          </p:nvSpPr>
          <p:spPr>
            <a:xfrm>
              <a:off x="1436914" y="232228"/>
              <a:ext cx="10334172" cy="6386285"/>
            </a:xfrm>
            <a:prstGeom prst="roundRect">
              <a:avLst>
                <a:gd name="adj" fmla="val 2349"/>
              </a:avLst>
            </a:prstGeom>
            <a:solidFill>
              <a:schemeClr val="bg1"/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모서리가 둥근 직사각형 25">
              <a:extLst>
                <a:ext uri="{FF2B5EF4-FFF2-40B4-BE49-F238E27FC236}">
                  <a16:creationId xmlns:a16="http://schemas.microsoft.com/office/drawing/2014/main" id="{8B6CC0EE-8B19-FE4F-967A-5CAE192EFEB2}"/>
                </a:ext>
              </a:extLst>
            </p:cNvPr>
            <p:cNvSpPr/>
            <p:nvPr/>
          </p:nvSpPr>
          <p:spPr>
            <a:xfrm>
              <a:off x="1553029" y="355601"/>
              <a:ext cx="10087428" cy="6146799"/>
            </a:xfrm>
            <a:prstGeom prst="roundRect">
              <a:avLst>
                <a:gd name="adj" fmla="val 2349"/>
              </a:avLst>
            </a:prstGeom>
            <a:noFill/>
            <a:ln w="31750" cap="rnd">
              <a:solidFill>
                <a:srgbClr val="905C4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타원 1"/>
          <p:cNvSpPr/>
          <p:nvPr/>
        </p:nvSpPr>
        <p:spPr>
          <a:xfrm rot="21259363">
            <a:off x="179644" y="5077953"/>
            <a:ext cx="940187" cy="232141"/>
          </a:xfrm>
          <a:prstGeom prst="ellipse">
            <a:avLst/>
          </a:prstGeom>
          <a:gradFill flip="none" rotWithShape="1">
            <a:gsLst>
              <a:gs pos="0">
                <a:srgbClr val="A20000">
                  <a:shade val="30000"/>
                  <a:satMod val="115000"/>
                </a:srgbClr>
              </a:gs>
              <a:gs pos="50000">
                <a:srgbClr val="A20000">
                  <a:shade val="67500"/>
                  <a:satMod val="115000"/>
                </a:srgbClr>
              </a:gs>
              <a:gs pos="100000">
                <a:srgbClr val="A2000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74171" y="879323"/>
            <a:ext cx="943429" cy="4355886"/>
            <a:chOff x="783771" y="468125"/>
            <a:chExt cx="943429" cy="2797589"/>
          </a:xfrm>
        </p:grpSpPr>
        <p:sp>
          <p:nvSpPr>
            <p:cNvPr id="6" name="직사각형 5"/>
            <p:cNvSpPr/>
            <p:nvPr/>
          </p:nvSpPr>
          <p:spPr>
            <a:xfrm>
              <a:off x="783771" y="468125"/>
              <a:ext cx="943429" cy="2797589"/>
            </a:xfrm>
            <a:custGeom>
              <a:avLst/>
              <a:gdLst>
                <a:gd name="connsiteX0" fmla="*/ 0 w 943429"/>
                <a:gd name="connsiteY0" fmla="*/ 0 h 4288153"/>
                <a:gd name="connsiteX1" fmla="*/ 943429 w 943429"/>
                <a:gd name="connsiteY1" fmla="*/ 0 h 4288153"/>
                <a:gd name="connsiteX2" fmla="*/ 943429 w 943429"/>
                <a:gd name="connsiteY2" fmla="*/ 4288153 h 4288153"/>
                <a:gd name="connsiteX3" fmla="*/ 0 w 943429"/>
                <a:gd name="connsiteY3" fmla="*/ 4288153 h 4288153"/>
                <a:gd name="connsiteX4" fmla="*/ 0 w 943429"/>
                <a:gd name="connsiteY4" fmla="*/ 0 h 4288153"/>
                <a:gd name="connsiteX0" fmla="*/ 0 w 943429"/>
                <a:gd name="connsiteY0" fmla="*/ 0 h 4288153"/>
                <a:gd name="connsiteX1" fmla="*/ 943429 w 943429"/>
                <a:gd name="connsiteY1" fmla="*/ 0 h 4288153"/>
                <a:gd name="connsiteX2" fmla="*/ 943429 w 943429"/>
                <a:gd name="connsiteY2" fmla="*/ 4288153 h 4288153"/>
                <a:gd name="connsiteX3" fmla="*/ 0 w 943429"/>
                <a:gd name="connsiteY3" fmla="*/ 4288153 h 4288153"/>
                <a:gd name="connsiteX4" fmla="*/ 0 w 943429"/>
                <a:gd name="connsiteY4" fmla="*/ 0 h 4288153"/>
                <a:gd name="connsiteX0" fmla="*/ 0 w 943429"/>
                <a:gd name="connsiteY0" fmla="*/ 67733 h 4355886"/>
                <a:gd name="connsiteX1" fmla="*/ 943429 w 943429"/>
                <a:gd name="connsiteY1" fmla="*/ 67733 h 4355886"/>
                <a:gd name="connsiteX2" fmla="*/ 943429 w 943429"/>
                <a:gd name="connsiteY2" fmla="*/ 4355886 h 4355886"/>
                <a:gd name="connsiteX3" fmla="*/ 0 w 943429"/>
                <a:gd name="connsiteY3" fmla="*/ 4355886 h 4355886"/>
                <a:gd name="connsiteX4" fmla="*/ 0 w 943429"/>
                <a:gd name="connsiteY4" fmla="*/ 67733 h 4355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3429" h="4355886">
                  <a:moveTo>
                    <a:pt x="0" y="67733"/>
                  </a:moveTo>
                  <a:cubicBezTo>
                    <a:pt x="285901" y="-84667"/>
                    <a:pt x="628953" y="67733"/>
                    <a:pt x="943429" y="67733"/>
                  </a:cubicBezTo>
                  <a:lnTo>
                    <a:pt x="943429" y="4355886"/>
                  </a:lnTo>
                  <a:cubicBezTo>
                    <a:pt x="628953" y="4355886"/>
                    <a:pt x="263676" y="4235236"/>
                    <a:pt x="0" y="4355886"/>
                  </a:cubicBezTo>
                  <a:lnTo>
                    <a:pt x="0" y="67733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00000">
                    <a:lumMod val="78000"/>
                  </a:srgbClr>
                </a:gs>
                <a:gs pos="26000">
                  <a:srgbClr val="C00000">
                    <a:shade val="30000"/>
                    <a:satMod val="115000"/>
                  </a:srgbClr>
                </a:gs>
                <a:gs pos="84000">
                  <a:srgbClr val="A20000">
                    <a:lumMod val="98000"/>
                  </a:srgbClr>
                </a:gs>
              </a:gsLst>
              <a:lin ang="10800000" scaled="0"/>
              <a:tileRect/>
            </a:gradFill>
            <a:ln>
              <a:noFill/>
            </a:ln>
            <a:effectLst>
              <a:outerShdw blurRad="215900" dist="292100" dir="6000000" sx="95000" sy="95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/>
            <p:nvPr/>
          </p:nvCxnSpPr>
          <p:spPr>
            <a:xfrm rot="5400000">
              <a:off x="275029" y="1859370"/>
              <a:ext cx="2556000" cy="0"/>
            </a:xfrm>
            <a:prstGeom prst="line">
              <a:avLst/>
            </a:prstGeom>
            <a:ln w="31750" cap="rnd">
              <a:solidFill>
                <a:schemeClr val="bg1">
                  <a:lumMod val="9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5206F8-E61D-ED43-BB7B-EB7BF9823E6B}"/>
              </a:ext>
            </a:extLst>
          </p:cNvPr>
          <p:cNvSpPr/>
          <p:nvPr/>
        </p:nvSpPr>
        <p:spPr>
          <a:xfrm rot="16200000">
            <a:off x="-1545227" y="2491277"/>
            <a:ext cx="436911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i="1" dirty="0" err="1">
                <a:solidFill>
                  <a:schemeClr val="bg1"/>
                </a:solidFill>
              </a:rPr>
              <a:t>algoITso</a:t>
            </a:r>
            <a:r>
              <a:rPr lang="en-US" altLang="ko-KR" sz="2400" b="1" i="1" dirty="0">
                <a:solidFill>
                  <a:schemeClr val="bg1"/>
                </a:solidFill>
              </a:rPr>
              <a:t> – LG </a:t>
            </a:r>
            <a:r>
              <a:rPr lang="en-US" altLang="ko-KR" sz="2400" b="1" i="1" dirty="0" err="1">
                <a:solidFill>
                  <a:schemeClr val="bg1"/>
                </a:solidFill>
              </a:rPr>
              <a:t>BeautyCare</a:t>
            </a:r>
            <a:endParaRPr lang="en-US" altLang="ko-KR" sz="2400" b="1" i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82E3E7-69D1-3548-B8A4-E18C846B285B}"/>
              </a:ext>
            </a:extLst>
          </p:cNvPr>
          <p:cNvSpPr txBox="1"/>
          <p:nvPr/>
        </p:nvSpPr>
        <p:spPr>
          <a:xfrm>
            <a:off x="3589507" y="2768512"/>
            <a:ext cx="52309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/>
              <a:t>감사합니다</a:t>
            </a:r>
            <a:r>
              <a:rPr lang="en-US" altLang="ko-KR" sz="6000" b="1" dirty="0"/>
              <a:t>!</a:t>
            </a:r>
            <a:endParaRPr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403111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chemeClr val="tx2"/>
          </a:fgClr>
          <a:bgClr>
            <a:schemeClr val="tx2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EE5055B2-695E-E949-83EF-F3AC94A5370A}"/>
              </a:ext>
            </a:extLst>
          </p:cNvPr>
          <p:cNvGrpSpPr/>
          <p:nvPr/>
        </p:nvGrpSpPr>
        <p:grpSpPr>
          <a:xfrm>
            <a:off x="827314" y="199764"/>
            <a:ext cx="10943772" cy="6386285"/>
            <a:chOff x="1436914" y="232228"/>
            <a:chExt cx="10334172" cy="6386285"/>
          </a:xfrm>
        </p:grpSpPr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id="{9AB1C49D-78D3-E341-B167-82A0DFA12292}"/>
                </a:ext>
              </a:extLst>
            </p:cNvPr>
            <p:cNvSpPr/>
            <p:nvPr/>
          </p:nvSpPr>
          <p:spPr>
            <a:xfrm>
              <a:off x="1436914" y="232228"/>
              <a:ext cx="10334172" cy="6386285"/>
            </a:xfrm>
            <a:prstGeom prst="roundRect">
              <a:avLst>
                <a:gd name="adj" fmla="val 2349"/>
              </a:avLst>
            </a:prstGeom>
            <a:solidFill>
              <a:schemeClr val="bg1"/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모서리가 둥근 직사각형 25">
              <a:extLst>
                <a:ext uri="{FF2B5EF4-FFF2-40B4-BE49-F238E27FC236}">
                  <a16:creationId xmlns:a16="http://schemas.microsoft.com/office/drawing/2014/main" id="{8B6CC0EE-8B19-FE4F-967A-5CAE192EFEB2}"/>
                </a:ext>
              </a:extLst>
            </p:cNvPr>
            <p:cNvSpPr/>
            <p:nvPr/>
          </p:nvSpPr>
          <p:spPr>
            <a:xfrm>
              <a:off x="1553029" y="355601"/>
              <a:ext cx="10087428" cy="6146799"/>
            </a:xfrm>
            <a:prstGeom prst="roundRect">
              <a:avLst>
                <a:gd name="adj" fmla="val 2349"/>
              </a:avLst>
            </a:prstGeom>
            <a:noFill/>
            <a:ln w="31750" cap="rnd">
              <a:solidFill>
                <a:srgbClr val="905C4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타원 1"/>
          <p:cNvSpPr/>
          <p:nvPr/>
        </p:nvSpPr>
        <p:spPr>
          <a:xfrm rot="21259363">
            <a:off x="179644" y="5077953"/>
            <a:ext cx="940187" cy="232141"/>
          </a:xfrm>
          <a:prstGeom prst="ellipse">
            <a:avLst/>
          </a:prstGeom>
          <a:gradFill flip="none" rotWithShape="1">
            <a:gsLst>
              <a:gs pos="0">
                <a:srgbClr val="A20000">
                  <a:shade val="30000"/>
                  <a:satMod val="115000"/>
                </a:srgbClr>
              </a:gs>
              <a:gs pos="50000">
                <a:srgbClr val="A20000">
                  <a:shade val="67500"/>
                  <a:satMod val="115000"/>
                </a:srgbClr>
              </a:gs>
              <a:gs pos="100000">
                <a:srgbClr val="A2000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74171" y="879323"/>
            <a:ext cx="943429" cy="4355886"/>
            <a:chOff x="783771" y="468125"/>
            <a:chExt cx="943429" cy="2797589"/>
          </a:xfrm>
        </p:grpSpPr>
        <p:sp>
          <p:nvSpPr>
            <p:cNvPr id="6" name="직사각형 5"/>
            <p:cNvSpPr/>
            <p:nvPr/>
          </p:nvSpPr>
          <p:spPr>
            <a:xfrm>
              <a:off x="783771" y="468125"/>
              <a:ext cx="943429" cy="2797589"/>
            </a:xfrm>
            <a:custGeom>
              <a:avLst/>
              <a:gdLst>
                <a:gd name="connsiteX0" fmla="*/ 0 w 943429"/>
                <a:gd name="connsiteY0" fmla="*/ 0 h 4288153"/>
                <a:gd name="connsiteX1" fmla="*/ 943429 w 943429"/>
                <a:gd name="connsiteY1" fmla="*/ 0 h 4288153"/>
                <a:gd name="connsiteX2" fmla="*/ 943429 w 943429"/>
                <a:gd name="connsiteY2" fmla="*/ 4288153 h 4288153"/>
                <a:gd name="connsiteX3" fmla="*/ 0 w 943429"/>
                <a:gd name="connsiteY3" fmla="*/ 4288153 h 4288153"/>
                <a:gd name="connsiteX4" fmla="*/ 0 w 943429"/>
                <a:gd name="connsiteY4" fmla="*/ 0 h 4288153"/>
                <a:gd name="connsiteX0" fmla="*/ 0 w 943429"/>
                <a:gd name="connsiteY0" fmla="*/ 0 h 4288153"/>
                <a:gd name="connsiteX1" fmla="*/ 943429 w 943429"/>
                <a:gd name="connsiteY1" fmla="*/ 0 h 4288153"/>
                <a:gd name="connsiteX2" fmla="*/ 943429 w 943429"/>
                <a:gd name="connsiteY2" fmla="*/ 4288153 h 4288153"/>
                <a:gd name="connsiteX3" fmla="*/ 0 w 943429"/>
                <a:gd name="connsiteY3" fmla="*/ 4288153 h 4288153"/>
                <a:gd name="connsiteX4" fmla="*/ 0 w 943429"/>
                <a:gd name="connsiteY4" fmla="*/ 0 h 4288153"/>
                <a:gd name="connsiteX0" fmla="*/ 0 w 943429"/>
                <a:gd name="connsiteY0" fmla="*/ 67733 h 4355886"/>
                <a:gd name="connsiteX1" fmla="*/ 943429 w 943429"/>
                <a:gd name="connsiteY1" fmla="*/ 67733 h 4355886"/>
                <a:gd name="connsiteX2" fmla="*/ 943429 w 943429"/>
                <a:gd name="connsiteY2" fmla="*/ 4355886 h 4355886"/>
                <a:gd name="connsiteX3" fmla="*/ 0 w 943429"/>
                <a:gd name="connsiteY3" fmla="*/ 4355886 h 4355886"/>
                <a:gd name="connsiteX4" fmla="*/ 0 w 943429"/>
                <a:gd name="connsiteY4" fmla="*/ 67733 h 4355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3429" h="4355886">
                  <a:moveTo>
                    <a:pt x="0" y="67733"/>
                  </a:moveTo>
                  <a:cubicBezTo>
                    <a:pt x="285901" y="-84667"/>
                    <a:pt x="628953" y="67733"/>
                    <a:pt x="943429" y="67733"/>
                  </a:cubicBezTo>
                  <a:lnTo>
                    <a:pt x="943429" y="4355886"/>
                  </a:lnTo>
                  <a:cubicBezTo>
                    <a:pt x="628953" y="4355886"/>
                    <a:pt x="263676" y="4235236"/>
                    <a:pt x="0" y="4355886"/>
                  </a:cubicBezTo>
                  <a:lnTo>
                    <a:pt x="0" y="67733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00000">
                    <a:lumMod val="78000"/>
                  </a:srgbClr>
                </a:gs>
                <a:gs pos="26000">
                  <a:srgbClr val="C00000">
                    <a:shade val="30000"/>
                    <a:satMod val="115000"/>
                  </a:srgbClr>
                </a:gs>
                <a:gs pos="84000">
                  <a:srgbClr val="A20000">
                    <a:lumMod val="98000"/>
                  </a:srgbClr>
                </a:gs>
              </a:gsLst>
              <a:lin ang="10800000" scaled="0"/>
              <a:tileRect/>
            </a:gradFill>
            <a:ln>
              <a:noFill/>
            </a:ln>
            <a:effectLst>
              <a:outerShdw blurRad="215900" dist="292100" dir="6000000" sx="95000" sy="95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/>
            <p:nvPr/>
          </p:nvCxnSpPr>
          <p:spPr>
            <a:xfrm rot="5400000">
              <a:off x="275029" y="1859370"/>
              <a:ext cx="2556000" cy="0"/>
            </a:xfrm>
            <a:prstGeom prst="line">
              <a:avLst/>
            </a:prstGeom>
            <a:ln w="31750" cap="rnd">
              <a:solidFill>
                <a:schemeClr val="bg1">
                  <a:lumMod val="9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380974" y="635885"/>
            <a:ext cx="5230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자료</a:t>
            </a:r>
            <a:endParaRPr lang="en-US" altLang="ko-KR" sz="28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5206F8-E61D-ED43-BB7B-EB7BF9823E6B}"/>
              </a:ext>
            </a:extLst>
          </p:cNvPr>
          <p:cNvSpPr/>
          <p:nvPr/>
        </p:nvSpPr>
        <p:spPr>
          <a:xfrm rot="16200000">
            <a:off x="-1545227" y="2491277"/>
            <a:ext cx="436911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i="1" dirty="0" err="1">
                <a:solidFill>
                  <a:schemeClr val="bg1"/>
                </a:solidFill>
              </a:rPr>
              <a:t>algoITso</a:t>
            </a:r>
            <a:r>
              <a:rPr lang="en-US" altLang="ko-KR" sz="2400" b="1" i="1" dirty="0">
                <a:solidFill>
                  <a:schemeClr val="bg1"/>
                </a:solidFill>
              </a:rPr>
              <a:t> – LG </a:t>
            </a:r>
            <a:r>
              <a:rPr lang="en-US" altLang="ko-KR" sz="2400" b="1" i="1" dirty="0" err="1">
                <a:solidFill>
                  <a:schemeClr val="bg1"/>
                </a:solidFill>
              </a:rPr>
              <a:t>BeautyCare</a:t>
            </a:r>
            <a:endParaRPr lang="en-US" altLang="ko-KR" sz="2400" b="1" i="1" dirty="0">
              <a:solidFill>
                <a:schemeClr val="bg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CC3082F-91FA-0748-87A0-2DE2AB3F16C0}"/>
              </a:ext>
            </a:extLst>
          </p:cNvPr>
          <p:cNvSpPr/>
          <p:nvPr/>
        </p:nvSpPr>
        <p:spPr>
          <a:xfrm>
            <a:off x="4865338" y="4589729"/>
            <a:ext cx="2111828" cy="885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Android Studio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12A26D2-0BB4-B546-A5FE-235B07AF76D6}"/>
              </a:ext>
            </a:extLst>
          </p:cNvPr>
          <p:cNvSpPr/>
          <p:nvPr/>
        </p:nvSpPr>
        <p:spPr>
          <a:xfrm>
            <a:off x="4865338" y="3073403"/>
            <a:ext cx="2111828" cy="1044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node.js</a:t>
            </a:r>
            <a:r>
              <a:rPr lang="ko-KR" altLang="en-US" dirty="0"/>
              <a:t>를 통한</a:t>
            </a:r>
            <a:endParaRPr lang="en-US" altLang="ko-KR" dirty="0"/>
          </a:p>
          <a:p>
            <a:pPr algn="ctr"/>
            <a:r>
              <a:rPr lang="ko-KR" altLang="en-US" dirty="0"/>
              <a:t>데이터 통신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688B978-EDF3-DC41-ADBE-5C7C6B1E6E6F}"/>
              </a:ext>
            </a:extLst>
          </p:cNvPr>
          <p:cNvSpPr/>
          <p:nvPr/>
        </p:nvSpPr>
        <p:spPr>
          <a:xfrm>
            <a:off x="3176089" y="1672587"/>
            <a:ext cx="2018102" cy="812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Python-Shell, </a:t>
            </a:r>
            <a:r>
              <a:rPr lang="en-US" altLang="ko-KR" sz="1500" dirty="0" err="1"/>
              <a:t>Dlib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opencv</a:t>
            </a:r>
            <a:r>
              <a:rPr lang="ko-KR" altLang="en-US" sz="1500" dirty="0"/>
              <a:t>를 통한</a:t>
            </a:r>
            <a:endParaRPr lang="en-US" altLang="ko-KR" sz="1500" dirty="0"/>
          </a:p>
          <a:p>
            <a:pPr algn="ctr"/>
            <a:r>
              <a:rPr lang="ko-KR" altLang="en-US" sz="1500" dirty="0"/>
              <a:t> 이미지 처리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F7744A4-0B1C-EE47-94A1-2C04DA3DFE8B}"/>
              </a:ext>
            </a:extLst>
          </p:cNvPr>
          <p:cNvSpPr/>
          <p:nvPr/>
        </p:nvSpPr>
        <p:spPr>
          <a:xfrm>
            <a:off x="6648314" y="1672587"/>
            <a:ext cx="1756641" cy="812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/>
              <a:t>Mysql</a:t>
            </a:r>
            <a:r>
              <a:rPr lang="ko-KR" altLang="en-US" sz="1500" dirty="0"/>
              <a:t>을 사용한</a:t>
            </a:r>
            <a:endParaRPr lang="en-US" altLang="ko-KR" sz="1500" dirty="0"/>
          </a:p>
          <a:p>
            <a:pPr algn="ctr"/>
            <a:r>
              <a:rPr lang="ko-KR" altLang="en-US" sz="1500" dirty="0"/>
              <a:t>데이터 저장</a:t>
            </a:r>
          </a:p>
        </p:txBody>
      </p:sp>
      <p:cxnSp>
        <p:nvCxnSpPr>
          <p:cNvPr id="32" name="직선 연결선 12">
            <a:extLst>
              <a:ext uri="{FF2B5EF4-FFF2-40B4-BE49-F238E27FC236}">
                <a16:creationId xmlns:a16="http://schemas.microsoft.com/office/drawing/2014/main" id="{08B1444F-2F9D-484C-B03A-827F17E53D9D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5194191" y="2078982"/>
            <a:ext cx="1454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23">
            <a:extLst>
              <a:ext uri="{FF2B5EF4-FFF2-40B4-BE49-F238E27FC236}">
                <a16:creationId xmlns:a16="http://schemas.microsoft.com/office/drawing/2014/main" id="{74BFD2DC-B507-A444-B537-35C8EB9545A9}"/>
              </a:ext>
            </a:extLst>
          </p:cNvPr>
          <p:cNvCxnSpPr>
            <a:endCxn id="29" idx="0"/>
          </p:cNvCxnSpPr>
          <p:nvPr/>
        </p:nvCxnSpPr>
        <p:spPr>
          <a:xfrm>
            <a:off x="5921252" y="2079180"/>
            <a:ext cx="0" cy="994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25">
            <a:extLst>
              <a:ext uri="{FF2B5EF4-FFF2-40B4-BE49-F238E27FC236}">
                <a16:creationId xmlns:a16="http://schemas.microsoft.com/office/drawing/2014/main" id="{81FBDFE1-D417-E74D-ADA8-CDC047EE951E}"/>
              </a:ext>
            </a:extLst>
          </p:cNvPr>
          <p:cNvCxnSpPr>
            <a:cxnSpLocks/>
            <a:stCxn id="29" idx="2"/>
            <a:endCxn id="28" idx="0"/>
          </p:cNvCxnSpPr>
          <p:nvPr/>
        </p:nvCxnSpPr>
        <p:spPr>
          <a:xfrm>
            <a:off x="5921252" y="4117612"/>
            <a:ext cx="0" cy="472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455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chemeClr val="tx2"/>
          </a:fgClr>
          <a:bgClr>
            <a:schemeClr val="tx2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771071" y="217861"/>
            <a:ext cx="10721738" cy="6231734"/>
            <a:chOff x="771071" y="268661"/>
            <a:chExt cx="10721738" cy="5556690"/>
          </a:xfrm>
        </p:grpSpPr>
        <p:sp>
          <p:nvSpPr>
            <p:cNvPr id="25" name="타원 24"/>
            <p:cNvSpPr/>
            <p:nvPr/>
          </p:nvSpPr>
          <p:spPr>
            <a:xfrm>
              <a:off x="1087577" y="4568051"/>
              <a:ext cx="9945102" cy="1257300"/>
            </a:xfrm>
            <a:prstGeom prst="ellipse">
              <a:avLst/>
            </a:prstGeom>
            <a:solidFill>
              <a:schemeClr val="tx1">
                <a:alpha val="2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676400" y="268661"/>
              <a:ext cx="9258300" cy="5157244"/>
            </a:xfrm>
            <a:custGeom>
              <a:avLst/>
              <a:gdLst>
                <a:gd name="connsiteX0" fmla="*/ 0 w 9258300"/>
                <a:gd name="connsiteY0" fmla="*/ 0 h 4876800"/>
                <a:gd name="connsiteX1" fmla="*/ 9258300 w 9258300"/>
                <a:gd name="connsiteY1" fmla="*/ 0 h 4876800"/>
                <a:gd name="connsiteX2" fmla="*/ 9258300 w 9258300"/>
                <a:gd name="connsiteY2" fmla="*/ 4876800 h 4876800"/>
                <a:gd name="connsiteX3" fmla="*/ 0 w 9258300"/>
                <a:gd name="connsiteY3" fmla="*/ 4876800 h 4876800"/>
                <a:gd name="connsiteX4" fmla="*/ 0 w 9258300"/>
                <a:gd name="connsiteY4" fmla="*/ 0 h 4876800"/>
                <a:gd name="connsiteX0" fmla="*/ 0 w 9258300"/>
                <a:gd name="connsiteY0" fmla="*/ 169333 h 5046133"/>
                <a:gd name="connsiteX1" fmla="*/ 9258300 w 9258300"/>
                <a:gd name="connsiteY1" fmla="*/ 169333 h 5046133"/>
                <a:gd name="connsiteX2" fmla="*/ 9258300 w 9258300"/>
                <a:gd name="connsiteY2" fmla="*/ 5046133 h 5046133"/>
                <a:gd name="connsiteX3" fmla="*/ 0 w 9258300"/>
                <a:gd name="connsiteY3" fmla="*/ 5046133 h 5046133"/>
                <a:gd name="connsiteX4" fmla="*/ 0 w 9258300"/>
                <a:gd name="connsiteY4" fmla="*/ 169333 h 5046133"/>
                <a:gd name="connsiteX0" fmla="*/ 0 w 9258300"/>
                <a:gd name="connsiteY0" fmla="*/ 240460 h 5117260"/>
                <a:gd name="connsiteX1" fmla="*/ 9258300 w 9258300"/>
                <a:gd name="connsiteY1" fmla="*/ 240460 h 5117260"/>
                <a:gd name="connsiteX2" fmla="*/ 9258300 w 9258300"/>
                <a:gd name="connsiteY2" fmla="*/ 5117260 h 5117260"/>
                <a:gd name="connsiteX3" fmla="*/ 0 w 9258300"/>
                <a:gd name="connsiteY3" fmla="*/ 5117260 h 5117260"/>
                <a:gd name="connsiteX4" fmla="*/ 0 w 9258300"/>
                <a:gd name="connsiteY4" fmla="*/ 240460 h 5117260"/>
                <a:gd name="connsiteX0" fmla="*/ 0 w 9258300"/>
                <a:gd name="connsiteY0" fmla="*/ 240460 h 5117260"/>
                <a:gd name="connsiteX1" fmla="*/ 9258300 w 9258300"/>
                <a:gd name="connsiteY1" fmla="*/ 240460 h 5117260"/>
                <a:gd name="connsiteX2" fmla="*/ 9258300 w 9258300"/>
                <a:gd name="connsiteY2" fmla="*/ 5117260 h 5117260"/>
                <a:gd name="connsiteX3" fmla="*/ 0 w 9258300"/>
                <a:gd name="connsiteY3" fmla="*/ 5117260 h 5117260"/>
                <a:gd name="connsiteX4" fmla="*/ 0 w 9258300"/>
                <a:gd name="connsiteY4" fmla="*/ 240460 h 5117260"/>
                <a:gd name="connsiteX0" fmla="*/ 0 w 9258300"/>
                <a:gd name="connsiteY0" fmla="*/ 240460 h 5117260"/>
                <a:gd name="connsiteX1" fmla="*/ 9258300 w 9258300"/>
                <a:gd name="connsiteY1" fmla="*/ 240460 h 5117260"/>
                <a:gd name="connsiteX2" fmla="*/ 9258300 w 9258300"/>
                <a:gd name="connsiteY2" fmla="*/ 5117260 h 5117260"/>
                <a:gd name="connsiteX3" fmla="*/ 0 w 9258300"/>
                <a:gd name="connsiteY3" fmla="*/ 5117260 h 5117260"/>
                <a:gd name="connsiteX4" fmla="*/ 0 w 9258300"/>
                <a:gd name="connsiteY4" fmla="*/ 240460 h 5117260"/>
                <a:gd name="connsiteX0" fmla="*/ 0 w 9258300"/>
                <a:gd name="connsiteY0" fmla="*/ 240460 h 5117260"/>
                <a:gd name="connsiteX1" fmla="*/ 9258300 w 9258300"/>
                <a:gd name="connsiteY1" fmla="*/ 240460 h 5117260"/>
                <a:gd name="connsiteX2" fmla="*/ 9258300 w 9258300"/>
                <a:gd name="connsiteY2" fmla="*/ 5117260 h 5117260"/>
                <a:gd name="connsiteX3" fmla="*/ 0 w 9258300"/>
                <a:gd name="connsiteY3" fmla="*/ 5117260 h 5117260"/>
                <a:gd name="connsiteX4" fmla="*/ 0 w 9258300"/>
                <a:gd name="connsiteY4" fmla="*/ 240460 h 5117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58300" h="5117260">
                  <a:moveTo>
                    <a:pt x="0" y="240460"/>
                  </a:moveTo>
                  <a:cubicBezTo>
                    <a:pt x="4686300" y="-140540"/>
                    <a:pt x="6210300" y="-13540"/>
                    <a:pt x="9258300" y="240460"/>
                  </a:cubicBezTo>
                  <a:lnTo>
                    <a:pt x="9258300" y="5117260"/>
                  </a:lnTo>
                  <a:cubicBezTo>
                    <a:pt x="6108700" y="4952160"/>
                    <a:pt x="4864100" y="4812460"/>
                    <a:pt x="0" y="5117260"/>
                  </a:cubicBezTo>
                  <a:lnTo>
                    <a:pt x="0" y="24046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2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3000" b="1" dirty="0">
                <a:solidFill>
                  <a:schemeClr val="tx1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771071" y="390458"/>
              <a:ext cx="945660" cy="5121342"/>
              <a:chOff x="694871" y="921478"/>
              <a:chExt cx="945660" cy="4464816"/>
            </a:xfrm>
            <a:effectLst/>
          </p:grpSpPr>
          <p:sp>
            <p:nvSpPr>
              <p:cNvPr id="15" name="타원 14"/>
              <p:cNvSpPr/>
              <p:nvPr/>
            </p:nvSpPr>
            <p:spPr>
              <a:xfrm rot="21259363">
                <a:off x="700344" y="5154153"/>
                <a:ext cx="940187" cy="232141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그룹 15"/>
              <p:cNvGrpSpPr/>
              <p:nvPr/>
            </p:nvGrpSpPr>
            <p:grpSpPr>
              <a:xfrm>
                <a:off x="694871" y="921478"/>
                <a:ext cx="943429" cy="4456671"/>
                <a:chOff x="758371" y="446259"/>
                <a:chExt cx="943429" cy="2862318"/>
              </a:xfrm>
            </p:grpSpPr>
            <p:sp>
              <p:nvSpPr>
                <p:cNvPr id="17" name="직사각형 5"/>
                <p:cNvSpPr/>
                <p:nvPr/>
              </p:nvSpPr>
              <p:spPr>
                <a:xfrm>
                  <a:off x="758371" y="468125"/>
                  <a:ext cx="943429" cy="2797589"/>
                </a:xfrm>
                <a:custGeom>
                  <a:avLst/>
                  <a:gdLst>
                    <a:gd name="connsiteX0" fmla="*/ 0 w 943429"/>
                    <a:gd name="connsiteY0" fmla="*/ 0 h 4288153"/>
                    <a:gd name="connsiteX1" fmla="*/ 943429 w 943429"/>
                    <a:gd name="connsiteY1" fmla="*/ 0 h 4288153"/>
                    <a:gd name="connsiteX2" fmla="*/ 943429 w 943429"/>
                    <a:gd name="connsiteY2" fmla="*/ 4288153 h 4288153"/>
                    <a:gd name="connsiteX3" fmla="*/ 0 w 943429"/>
                    <a:gd name="connsiteY3" fmla="*/ 4288153 h 4288153"/>
                    <a:gd name="connsiteX4" fmla="*/ 0 w 943429"/>
                    <a:gd name="connsiteY4" fmla="*/ 0 h 4288153"/>
                    <a:gd name="connsiteX0" fmla="*/ 0 w 943429"/>
                    <a:gd name="connsiteY0" fmla="*/ 0 h 4288153"/>
                    <a:gd name="connsiteX1" fmla="*/ 943429 w 943429"/>
                    <a:gd name="connsiteY1" fmla="*/ 0 h 4288153"/>
                    <a:gd name="connsiteX2" fmla="*/ 943429 w 943429"/>
                    <a:gd name="connsiteY2" fmla="*/ 4288153 h 4288153"/>
                    <a:gd name="connsiteX3" fmla="*/ 0 w 943429"/>
                    <a:gd name="connsiteY3" fmla="*/ 4288153 h 4288153"/>
                    <a:gd name="connsiteX4" fmla="*/ 0 w 943429"/>
                    <a:gd name="connsiteY4" fmla="*/ 0 h 4288153"/>
                    <a:gd name="connsiteX0" fmla="*/ 0 w 943429"/>
                    <a:gd name="connsiteY0" fmla="*/ 67733 h 4355886"/>
                    <a:gd name="connsiteX1" fmla="*/ 943429 w 943429"/>
                    <a:gd name="connsiteY1" fmla="*/ 67733 h 4355886"/>
                    <a:gd name="connsiteX2" fmla="*/ 943429 w 943429"/>
                    <a:gd name="connsiteY2" fmla="*/ 4355886 h 4355886"/>
                    <a:gd name="connsiteX3" fmla="*/ 0 w 943429"/>
                    <a:gd name="connsiteY3" fmla="*/ 4355886 h 4355886"/>
                    <a:gd name="connsiteX4" fmla="*/ 0 w 943429"/>
                    <a:gd name="connsiteY4" fmla="*/ 67733 h 4355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3429" h="4355886">
                      <a:moveTo>
                        <a:pt x="0" y="67733"/>
                      </a:moveTo>
                      <a:cubicBezTo>
                        <a:pt x="285901" y="-84667"/>
                        <a:pt x="628953" y="67733"/>
                        <a:pt x="943429" y="67733"/>
                      </a:cubicBezTo>
                      <a:lnTo>
                        <a:pt x="943429" y="4355886"/>
                      </a:lnTo>
                      <a:cubicBezTo>
                        <a:pt x="628953" y="4355886"/>
                        <a:pt x="263676" y="4235236"/>
                        <a:pt x="0" y="4355886"/>
                      </a:cubicBezTo>
                      <a:lnTo>
                        <a:pt x="0" y="6773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32000">
                      <a:schemeClr val="bg1">
                        <a:lumMod val="85000"/>
                      </a:schemeClr>
                    </a:gs>
                    <a:gs pos="88000">
                      <a:schemeClr val="bg1"/>
                    </a:gs>
                    <a:gs pos="99000">
                      <a:schemeClr val="bg1">
                        <a:lumMod val="85000"/>
                      </a:schemeClr>
                    </a:gs>
                  </a:gsLst>
                  <a:lin ang="108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cxnSp>
              <p:nvCxnSpPr>
                <p:cNvPr id="18" name="직선 연결선 17"/>
                <p:cNvCxnSpPr/>
                <p:nvPr/>
              </p:nvCxnSpPr>
              <p:spPr>
                <a:xfrm rot="5400000">
                  <a:off x="147262" y="1877418"/>
                  <a:ext cx="2862318" cy="0"/>
                </a:xfrm>
                <a:prstGeom prst="line">
                  <a:avLst/>
                </a:prstGeom>
                <a:ln w="38100" cap="rnd">
                  <a:solidFill>
                    <a:srgbClr val="FF3300"/>
                  </a:solidFill>
                  <a:prstDash val="dash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" name="그룹 19"/>
            <p:cNvGrpSpPr/>
            <p:nvPr/>
          </p:nvGrpSpPr>
          <p:grpSpPr>
            <a:xfrm flipH="1">
              <a:off x="10547149" y="367036"/>
              <a:ext cx="945660" cy="5121342"/>
              <a:chOff x="694871" y="921478"/>
              <a:chExt cx="945660" cy="4464816"/>
            </a:xfrm>
            <a:effectLst/>
          </p:grpSpPr>
          <p:sp>
            <p:nvSpPr>
              <p:cNvPr id="21" name="타원 20"/>
              <p:cNvSpPr/>
              <p:nvPr/>
            </p:nvSpPr>
            <p:spPr>
              <a:xfrm rot="21259363">
                <a:off x="700344" y="5154153"/>
                <a:ext cx="940187" cy="232141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2" name="그룹 21"/>
              <p:cNvGrpSpPr/>
              <p:nvPr/>
            </p:nvGrpSpPr>
            <p:grpSpPr>
              <a:xfrm>
                <a:off x="694871" y="921478"/>
                <a:ext cx="943429" cy="4456671"/>
                <a:chOff x="758371" y="446259"/>
                <a:chExt cx="943429" cy="2862318"/>
              </a:xfrm>
            </p:grpSpPr>
            <p:sp>
              <p:nvSpPr>
                <p:cNvPr id="23" name="직사각형 5"/>
                <p:cNvSpPr/>
                <p:nvPr/>
              </p:nvSpPr>
              <p:spPr>
                <a:xfrm>
                  <a:off x="758371" y="468125"/>
                  <a:ext cx="943429" cy="2797589"/>
                </a:xfrm>
                <a:custGeom>
                  <a:avLst/>
                  <a:gdLst>
                    <a:gd name="connsiteX0" fmla="*/ 0 w 943429"/>
                    <a:gd name="connsiteY0" fmla="*/ 0 h 4288153"/>
                    <a:gd name="connsiteX1" fmla="*/ 943429 w 943429"/>
                    <a:gd name="connsiteY1" fmla="*/ 0 h 4288153"/>
                    <a:gd name="connsiteX2" fmla="*/ 943429 w 943429"/>
                    <a:gd name="connsiteY2" fmla="*/ 4288153 h 4288153"/>
                    <a:gd name="connsiteX3" fmla="*/ 0 w 943429"/>
                    <a:gd name="connsiteY3" fmla="*/ 4288153 h 4288153"/>
                    <a:gd name="connsiteX4" fmla="*/ 0 w 943429"/>
                    <a:gd name="connsiteY4" fmla="*/ 0 h 4288153"/>
                    <a:gd name="connsiteX0" fmla="*/ 0 w 943429"/>
                    <a:gd name="connsiteY0" fmla="*/ 0 h 4288153"/>
                    <a:gd name="connsiteX1" fmla="*/ 943429 w 943429"/>
                    <a:gd name="connsiteY1" fmla="*/ 0 h 4288153"/>
                    <a:gd name="connsiteX2" fmla="*/ 943429 w 943429"/>
                    <a:gd name="connsiteY2" fmla="*/ 4288153 h 4288153"/>
                    <a:gd name="connsiteX3" fmla="*/ 0 w 943429"/>
                    <a:gd name="connsiteY3" fmla="*/ 4288153 h 4288153"/>
                    <a:gd name="connsiteX4" fmla="*/ 0 w 943429"/>
                    <a:gd name="connsiteY4" fmla="*/ 0 h 4288153"/>
                    <a:gd name="connsiteX0" fmla="*/ 0 w 943429"/>
                    <a:gd name="connsiteY0" fmla="*/ 67733 h 4355886"/>
                    <a:gd name="connsiteX1" fmla="*/ 943429 w 943429"/>
                    <a:gd name="connsiteY1" fmla="*/ 67733 h 4355886"/>
                    <a:gd name="connsiteX2" fmla="*/ 943429 w 943429"/>
                    <a:gd name="connsiteY2" fmla="*/ 4355886 h 4355886"/>
                    <a:gd name="connsiteX3" fmla="*/ 0 w 943429"/>
                    <a:gd name="connsiteY3" fmla="*/ 4355886 h 4355886"/>
                    <a:gd name="connsiteX4" fmla="*/ 0 w 943429"/>
                    <a:gd name="connsiteY4" fmla="*/ 67733 h 4355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3429" h="4355886">
                      <a:moveTo>
                        <a:pt x="0" y="67733"/>
                      </a:moveTo>
                      <a:cubicBezTo>
                        <a:pt x="285901" y="-84667"/>
                        <a:pt x="628953" y="67733"/>
                        <a:pt x="943429" y="67733"/>
                      </a:cubicBezTo>
                      <a:lnTo>
                        <a:pt x="943429" y="4355886"/>
                      </a:lnTo>
                      <a:cubicBezTo>
                        <a:pt x="628953" y="4355886"/>
                        <a:pt x="263676" y="4235236"/>
                        <a:pt x="0" y="4355886"/>
                      </a:cubicBezTo>
                      <a:lnTo>
                        <a:pt x="0" y="6773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32000">
                      <a:schemeClr val="bg1">
                        <a:lumMod val="85000"/>
                      </a:schemeClr>
                    </a:gs>
                    <a:gs pos="88000">
                      <a:schemeClr val="bg1"/>
                    </a:gs>
                    <a:gs pos="99000">
                      <a:schemeClr val="bg1">
                        <a:lumMod val="85000"/>
                      </a:schemeClr>
                    </a:gs>
                  </a:gsLst>
                  <a:lin ang="108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cxnSp>
              <p:nvCxnSpPr>
                <p:cNvPr id="24" name="직선 연결선 23"/>
                <p:cNvCxnSpPr/>
                <p:nvPr/>
              </p:nvCxnSpPr>
              <p:spPr>
                <a:xfrm rot="5400000">
                  <a:off x="147262" y="1877418"/>
                  <a:ext cx="2862318" cy="0"/>
                </a:xfrm>
                <a:prstGeom prst="line">
                  <a:avLst/>
                </a:prstGeom>
                <a:ln w="38100" cap="rnd">
                  <a:solidFill>
                    <a:srgbClr val="FF3300"/>
                  </a:solidFill>
                  <a:prstDash val="dash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BDA4136-F063-8548-BBAC-42527764861F}"/>
              </a:ext>
            </a:extLst>
          </p:cNvPr>
          <p:cNvSpPr txBox="1"/>
          <p:nvPr/>
        </p:nvSpPr>
        <p:spPr>
          <a:xfrm>
            <a:off x="4523961" y="1420472"/>
            <a:ext cx="641073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000" b="1" dirty="0"/>
              <a:t>프로젝트 개요</a:t>
            </a:r>
            <a:endParaRPr lang="en-US" altLang="ko-KR" sz="3000" b="1" dirty="0"/>
          </a:p>
          <a:p>
            <a:pPr marL="342900" indent="-342900">
              <a:buAutoNum type="arabicPeriod"/>
            </a:pPr>
            <a:endParaRPr lang="en-US" altLang="ko-KR" sz="3000" b="1" dirty="0"/>
          </a:p>
          <a:p>
            <a:pPr marL="342900" indent="-342900">
              <a:buAutoNum type="arabicPeriod"/>
            </a:pPr>
            <a:r>
              <a:rPr lang="ko-KR" altLang="en-US" sz="3000" b="1" dirty="0"/>
              <a:t> 상세 컨셉 검토</a:t>
            </a:r>
            <a:endParaRPr lang="en-US" altLang="ko-KR" sz="3000" b="1" dirty="0"/>
          </a:p>
          <a:p>
            <a:pPr marL="342900" indent="-342900">
              <a:buAutoNum type="arabicPeriod"/>
            </a:pPr>
            <a:endParaRPr lang="en-US" altLang="ko-KR" sz="3000" b="1" dirty="0"/>
          </a:p>
          <a:p>
            <a:pPr marL="342900" indent="-342900">
              <a:buAutoNum type="arabicPeriod"/>
            </a:pPr>
            <a:r>
              <a:rPr lang="ko-KR" altLang="en-US" sz="3000" b="1" dirty="0"/>
              <a:t> 알고리즘 검토</a:t>
            </a:r>
            <a:endParaRPr lang="en-US" altLang="ko-KR" sz="3000" b="1" dirty="0"/>
          </a:p>
          <a:p>
            <a:pPr marL="342900" indent="-342900">
              <a:buAutoNum type="arabicPeriod"/>
            </a:pPr>
            <a:endParaRPr lang="en-US" altLang="ko-KR" sz="3000" b="1" dirty="0"/>
          </a:p>
          <a:p>
            <a:pPr marL="342900" indent="-342900">
              <a:buAutoNum type="arabicPeriod"/>
            </a:pPr>
            <a:r>
              <a:rPr lang="ko-KR" altLang="en-US" sz="3000" b="1" dirty="0"/>
              <a:t> 작성 코드</a:t>
            </a:r>
            <a:endParaRPr lang="en-US" altLang="ko-KR" sz="3000" b="1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25088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chemeClr val="tx2"/>
          </a:fgClr>
          <a:bgClr>
            <a:schemeClr val="tx2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EE5055B2-695E-E949-83EF-F3AC94A5370A}"/>
              </a:ext>
            </a:extLst>
          </p:cNvPr>
          <p:cNvGrpSpPr/>
          <p:nvPr/>
        </p:nvGrpSpPr>
        <p:grpSpPr>
          <a:xfrm>
            <a:off x="827314" y="199764"/>
            <a:ext cx="10943772" cy="6386285"/>
            <a:chOff x="1436914" y="232228"/>
            <a:chExt cx="10334172" cy="6386285"/>
          </a:xfrm>
        </p:grpSpPr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id="{9AB1C49D-78D3-E341-B167-82A0DFA12292}"/>
                </a:ext>
              </a:extLst>
            </p:cNvPr>
            <p:cNvSpPr/>
            <p:nvPr/>
          </p:nvSpPr>
          <p:spPr>
            <a:xfrm>
              <a:off x="1436914" y="232228"/>
              <a:ext cx="10334172" cy="6386285"/>
            </a:xfrm>
            <a:prstGeom prst="roundRect">
              <a:avLst>
                <a:gd name="adj" fmla="val 2349"/>
              </a:avLst>
            </a:prstGeom>
            <a:solidFill>
              <a:schemeClr val="bg1"/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모서리가 둥근 직사각형 25">
              <a:extLst>
                <a:ext uri="{FF2B5EF4-FFF2-40B4-BE49-F238E27FC236}">
                  <a16:creationId xmlns:a16="http://schemas.microsoft.com/office/drawing/2014/main" id="{8B6CC0EE-8B19-FE4F-967A-5CAE192EFEB2}"/>
                </a:ext>
              </a:extLst>
            </p:cNvPr>
            <p:cNvSpPr/>
            <p:nvPr/>
          </p:nvSpPr>
          <p:spPr>
            <a:xfrm>
              <a:off x="1553029" y="355601"/>
              <a:ext cx="10087428" cy="6146799"/>
            </a:xfrm>
            <a:prstGeom prst="roundRect">
              <a:avLst>
                <a:gd name="adj" fmla="val 2349"/>
              </a:avLst>
            </a:prstGeom>
            <a:noFill/>
            <a:ln w="31750" cap="rnd">
              <a:solidFill>
                <a:srgbClr val="905C4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타원 1"/>
          <p:cNvSpPr/>
          <p:nvPr/>
        </p:nvSpPr>
        <p:spPr>
          <a:xfrm rot="21259363">
            <a:off x="179644" y="5077953"/>
            <a:ext cx="940187" cy="232141"/>
          </a:xfrm>
          <a:prstGeom prst="ellipse">
            <a:avLst/>
          </a:prstGeom>
          <a:gradFill flip="none" rotWithShape="1">
            <a:gsLst>
              <a:gs pos="0">
                <a:srgbClr val="A20000">
                  <a:shade val="30000"/>
                  <a:satMod val="115000"/>
                </a:srgbClr>
              </a:gs>
              <a:gs pos="50000">
                <a:srgbClr val="A20000">
                  <a:shade val="67500"/>
                  <a:satMod val="115000"/>
                </a:srgbClr>
              </a:gs>
              <a:gs pos="100000">
                <a:srgbClr val="A2000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74171" y="879323"/>
            <a:ext cx="943429" cy="4355886"/>
            <a:chOff x="783771" y="468125"/>
            <a:chExt cx="943429" cy="2797589"/>
          </a:xfrm>
        </p:grpSpPr>
        <p:sp>
          <p:nvSpPr>
            <p:cNvPr id="6" name="직사각형 5"/>
            <p:cNvSpPr/>
            <p:nvPr/>
          </p:nvSpPr>
          <p:spPr>
            <a:xfrm>
              <a:off x="783771" y="468125"/>
              <a:ext cx="943429" cy="2797589"/>
            </a:xfrm>
            <a:custGeom>
              <a:avLst/>
              <a:gdLst>
                <a:gd name="connsiteX0" fmla="*/ 0 w 943429"/>
                <a:gd name="connsiteY0" fmla="*/ 0 h 4288153"/>
                <a:gd name="connsiteX1" fmla="*/ 943429 w 943429"/>
                <a:gd name="connsiteY1" fmla="*/ 0 h 4288153"/>
                <a:gd name="connsiteX2" fmla="*/ 943429 w 943429"/>
                <a:gd name="connsiteY2" fmla="*/ 4288153 h 4288153"/>
                <a:gd name="connsiteX3" fmla="*/ 0 w 943429"/>
                <a:gd name="connsiteY3" fmla="*/ 4288153 h 4288153"/>
                <a:gd name="connsiteX4" fmla="*/ 0 w 943429"/>
                <a:gd name="connsiteY4" fmla="*/ 0 h 4288153"/>
                <a:gd name="connsiteX0" fmla="*/ 0 w 943429"/>
                <a:gd name="connsiteY0" fmla="*/ 0 h 4288153"/>
                <a:gd name="connsiteX1" fmla="*/ 943429 w 943429"/>
                <a:gd name="connsiteY1" fmla="*/ 0 h 4288153"/>
                <a:gd name="connsiteX2" fmla="*/ 943429 w 943429"/>
                <a:gd name="connsiteY2" fmla="*/ 4288153 h 4288153"/>
                <a:gd name="connsiteX3" fmla="*/ 0 w 943429"/>
                <a:gd name="connsiteY3" fmla="*/ 4288153 h 4288153"/>
                <a:gd name="connsiteX4" fmla="*/ 0 w 943429"/>
                <a:gd name="connsiteY4" fmla="*/ 0 h 4288153"/>
                <a:gd name="connsiteX0" fmla="*/ 0 w 943429"/>
                <a:gd name="connsiteY0" fmla="*/ 67733 h 4355886"/>
                <a:gd name="connsiteX1" fmla="*/ 943429 w 943429"/>
                <a:gd name="connsiteY1" fmla="*/ 67733 h 4355886"/>
                <a:gd name="connsiteX2" fmla="*/ 943429 w 943429"/>
                <a:gd name="connsiteY2" fmla="*/ 4355886 h 4355886"/>
                <a:gd name="connsiteX3" fmla="*/ 0 w 943429"/>
                <a:gd name="connsiteY3" fmla="*/ 4355886 h 4355886"/>
                <a:gd name="connsiteX4" fmla="*/ 0 w 943429"/>
                <a:gd name="connsiteY4" fmla="*/ 67733 h 4355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3429" h="4355886">
                  <a:moveTo>
                    <a:pt x="0" y="67733"/>
                  </a:moveTo>
                  <a:cubicBezTo>
                    <a:pt x="285901" y="-84667"/>
                    <a:pt x="628953" y="67733"/>
                    <a:pt x="943429" y="67733"/>
                  </a:cubicBezTo>
                  <a:lnTo>
                    <a:pt x="943429" y="4355886"/>
                  </a:lnTo>
                  <a:cubicBezTo>
                    <a:pt x="628953" y="4355886"/>
                    <a:pt x="263676" y="4235236"/>
                    <a:pt x="0" y="4355886"/>
                  </a:cubicBezTo>
                  <a:lnTo>
                    <a:pt x="0" y="67733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00000">
                    <a:lumMod val="78000"/>
                  </a:srgbClr>
                </a:gs>
                <a:gs pos="26000">
                  <a:srgbClr val="C00000">
                    <a:shade val="30000"/>
                    <a:satMod val="115000"/>
                  </a:srgbClr>
                </a:gs>
                <a:gs pos="84000">
                  <a:srgbClr val="A20000">
                    <a:lumMod val="98000"/>
                  </a:srgbClr>
                </a:gs>
              </a:gsLst>
              <a:lin ang="10800000" scaled="0"/>
              <a:tileRect/>
            </a:gradFill>
            <a:ln>
              <a:noFill/>
            </a:ln>
            <a:effectLst>
              <a:outerShdw blurRad="215900" dist="292100" dir="6000000" sx="95000" sy="95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/>
            <p:nvPr/>
          </p:nvCxnSpPr>
          <p:spPr>
            <a:xfrm rot="5400000">
              <a:off x="275029" y="1859370"/>
              <a:ext cx="2556000" cy="0"/>
            </a:xfrm>
            <a:prstGeom prst="line">
              <a:avLst/>
            </a:prstGeom>
            <a:ln w="31750" cap="rnd">
              <a:solidFill>
                <a:schemeClr val="bg1">
                  <a:lumMod val="9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380974" y="635885"/>
            <a:ext cx="5230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altLang="ko-KR" sz="2800" b="1" dirty="0"/>
              <a:t> </a:t>
            </a:r>
            <a:r>
              <a:rPr lang="ko-KR" altLang="en-US" sz="2800" b="1" dirty="0"/>
              <a:t>프로젝트 개요</a:t>
            </a:r>
            <a:endParaRPr lang="en-US" altLang="ko-KR" sz="28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5206F8-E61D-ED43-BB7B-EB7BF9823E6B}"/>
              </a:ext>
            </a:extLst>
          </p:cNvPr>
          <p:cNvSpPr/>
          <p:nvPr/>
        </p:nvSpPr>
        <p:spPr>
          <a:xfrm rot="16200000">
            <a:off x="-1545227" y="2491277"/>
            <a:ext cx="436911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i="1" dirty="0" err="1">
                <a:solidFill>
                  <a:schemeClr val="bg1"/>
                </a:solidFill>
              </a:rPr>
              <a:t>algoITso</a:t>
            </a:r>
            <a:r>
              <a:rPr lang="en-US" altLang="ko-KR" sz="2400" b="1" i="1" dirty="0">
                <a:solidFill>
                  <a:schemeClr val="bg1"/>
                </a:solidFill>
              </a:rPr>
              <a:t> – LG </a:t>
            </a:r>
            <a:r>
              <a:rPr lang="en-US" altLang="ko-KR" sz="2400" b="1" i="1" dirty="0" err="1">
                <a:solidFill>
                  <a:schemeClr val="bg1"/>
                </a:solidFill>
              </a:rPr>
              <a:t>BeautyCare</a:t>
            </a:r>
            <a:endParaRPr lang="en-US" altLang="ko-KR" sz="2400" b="1" i="1" dirty="0">
              <a:solidFill>
                <a:schemeClr val="bg1"/>
              </a:solidFill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41042DBB-5068-574B-9034-7242571B9DE2}"/>
              </a:ext>
            </a:extLst>
          </p:cNvPr>
          <p:cNvSpPr txBox="1">
            <a:spLocks/>
          </p:cNvSpPr>
          <p:nvPr/>
        </p:nvSpPr>
        <p:spPr>
          <a:xfrm>
            <a:off x="1640186" y="1227341"/>
            <a:ext cx="976440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800" b="0" kern="1200" spc="-1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0" kern="1200" spc="-1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0" kern="1200" spc="-1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771650" indent="-4000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romanUcPeriod"/>
              <a:defRPr sz="18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28850" indent="-4000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romanUcPeriod"/>
              <a:defRPr sz="18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/>
              <a:t>스마트폰 사진 촬영을 이용한 </a:t>
            </a:r>
            <a:r>
              <a:rPr lang="ko-KR" altLang="en-US" b="1" dirty="0">
                <a:solidFill>
                  <a:srgbClr val="910001"/>
                </a:solidFill>
              </a:rPr>
              <a:t>피부 트러블 위치</a:t>
            </a:r>
            <a:r>
              <a:rPr lang="ko-KR" altLang="en-US" b="1" dirty="0"/>
              <a:t>와 </a:t>
            </a:r>
            <a:r>
              <a:rPr lang="ko-KR" altLang="en-US" b="1" dirty="0">
                <a:solidFill>
                  <a:srgbClr val="910001"/>
                </a:solidFill>
              </a:rPr>
              <a:t>주름</a:t>
            </a:r>
            <a:r>
              <a:rPr lang="ko-KR" altLang="en-US" b="1" dirty="0"/>
              <a:t> 및</a:t>
            </a:r>
            <a:r>
              <a:rPr lang="en-US" altLang="ko-KR" b="1" dirty="0"/>
              <a:t> </a:t>
            </a:r>
            <a:r>
              <a:rPr lang="ko-KR" altLang="en-US" b="1" dirty="0">
                <a:solidFill>
                  <a:srgbClr val="910001"/>
                </a:solidFill>
              </a:rPr>
              <a:t>모공 관리</a:t>
            </a:r>
            <a:r>
              <a:rPr lang="ko-KR" altLang="en-US" b="1" dirty="0"/>
              <a:t> 미용 케어 어플리케이션 개발</a:t>
            </a:r>
          </a:p>
        </p:txBody>
      </p:sp>
      <p:pic>
        <p:nvPicPr>
          <p:cNvPr id="15" name="Picture 4" descr="C:\Users\hipt3\Desktop\rgererga.png">
            <a:extLst>
              <a:ext uri="{FF2B5EF4-FFF2-40B4-BE49-F238E27FC236}">
                <a16:creationId xmlns:a16="http://schemas.microsoft.com/office/drawing/2014/main" id="{6FA5658F-2583-5540-A90A-1072D9A47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5986260" y="3057266"/>
            <a:ext cx="374022" cy="1334748"/>
          </a:xfrm>
          <a:prstGeom prst="rect">
            <a:avLst/>
          </a:prstGeom>
          <a:noFill/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86069711-1177-2347-A854-159AB68C55DA}"/>
              </a:ext>
            </a:extLst>
          </p:cNvPr>
          <p:cNvGrpSpPr/>
          <p:nvPr/>
        </p:nvGrpSpPr>
        <p:grpSpPr>
          <a:xfrm>
            <a:off x="6509805" y="1868778"/>
            <a:ext cx="4231497" cy="3609757"/>
            <a:chOff x="4658460" y="1723675"/>
            <a:chExt cx="4231497" cy="4650127"/>
          </a:xfrm>
        </p:grpSpPr>
        <p:sp>
          <p:nvSpPr>
            <p:cNvPr id="17" name="AutoShape 6">
              <a:extLst>
                <a:ext uri="{FF2B5EF4-FFF2-40B4-BE49-F238E27FC236}">
                  <a16:creationId xmlns:a16="http://schemas.microsoft.com/office/drawing/2014/main" id="{E93236C1-4A3E-A944-965C-445917EA7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1046" y="1792195"/>
              <a:ext cx="4212760" cy="4581607"/>
            </a:xfrm>
            <a:prstGeom prst="roundRect">
              <a:avLst>
                <a:gd name="adj" fmla="val 3157"/>
              </a:avLst>
            </a:prstGeom>
            <a:noFill/>
            <a:ln w="19050" algn="ctr">
              <a:solidFill>
                <a:srgbClr val="B2B2B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latinLnBrk="0"/>
              <a:endParaRPr lang="ko-KR" altLang="en-US" sz="1200" b="1">
                <a:latin typeface="+mj-ea"/>
                <a:ea typeface="+mj-ea"/>
              </a:endParaRPr>
            </a:p>
          </p:txBody>
        </p:sp>
        <p:sp>
          <p:nvSpPr>
            <p:cNvPr id="18" name="AutoShape 17">
              <a:extLst>
                <a:ext uri="{FF2B5EF4-FFF2-40B4-BE49-F238E27FC236}">
                  <a16:creationId xmlns:a16="http://schemas.microsoft.com/office/drawing/2014/main" id="{28732A49-41C0-9642-8136-D87563D88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460" y="1723675"/>
              <a:ext cx="4231497" cy="293615"/>
            </a:xfrm>
            <a:prstGeom prst="roundRect">
              <a:avLst>
                <a:gd name="adj" fmla="val 16667"/>
              </a:avLst>
            </a:prstGeom>
            <a:solidFill>
              <a:schemeClr val="tx2"/>
            </a:solidFill>
            <a:ln w="2857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latinLnBrk="0">
                <a:lnSpc>
                  <a:spcPct val="90000"/>
                </a:lnSpc>
              </a:pPr>
              <a:r>
                <a:rPr lang="en-US" altLang="ko-KR" sz="1300" b="1" dirty="0">
                  <a:solidFill>
                    <a:schemeClr val="bg1"/>
                  </a:solidFill>
                  <a:latin typeface="+mj-ea"/>
                  <a:ea typeface="+mj-ea"/>
                </a:rPr>
                <a:t>TO-BE</a:t>
              </a:r>
            </a:p>
          </p:txBody>
        </p:sp>
        <p:sp>
          <p:nvSpPr>
            <p:cNvPr id="19" name="내용 개체 틀 2">
              <a:extLst>
                <a:ext uri="{FF2B5EF4-FFF2-40B4-BE49-F238E27FC236}">
                  <a16:creationId xmlns:a16="http://schemas.microsoft.com/office/drawing/2014/main" id="{E1187AD0-0484-6D4A-9F8A-C9113C3A998C}"/>
                </a:ext>
              </a:extLst>
            </p:cNvPr>
            <p:cNvSpPr txBox="1">
              <a:spLocks/>
            </p:cNvSpPr>
            <p:nvPr/>
          </p:nvSpPr>
          <p:spPr>
            <a:xfrm>
              <a:off x="4882739" y="2366019"/>
              <a:ext cx="3869821" cy="327757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0" indent="0" algn="l" defTabSz="914400" rtl="0" eaLnBrk="1" latinLnBrk="1" hangingPunct="1">
                <a:lnSpc>
                  <a:spcPct val="100000"/>
                </a:lnSpc>
                <a:spcBef>
                  <a:spcPts val="1000"/>
                </a:spcBef>
                <a:buFontTx/>
                <a:buNone/>
                <a:defRPr sz="1800" b="0" kern="1200" spc="-100" baseline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marL="457200" indent="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Tx/>
                <a:buNone/>
                <a:defRPr sz="1800" b="0" kern="1200" spc="-100" baseline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914400" indent="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Tx/>
                <a:buNone/>
                <a:defRPr sz="1800" b="0" kern="1200" spc="-100" baseline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771650" indent="-40005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+mj-lt"/>
                <a:buAutoNum type="romanUcPeriod"/>
                <a:defRPr sz="1800" kern="1200" spc="-1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8850" indent="-40005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+mj-lt"/>
                <a:buAutoNum type="romanUcPeriod"/>
                <a:defRPr sz="1800" kern="1200" spc="-1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6213" indent="-176213">
                <a:buAutoNum type="arabicPeriod"/>
              </a:pPr>
              <a:r>
                <a:rPr lang="ko-KR" altLang="en-US" sz="1200" b="1" dirty="0">
                  <a:latin typeface="+mj-ea"/>
                </a:rPr>
                <a:t>객관적 피부 트러블 판단 가능</a:t>
              </a:r>
              <a:br>
                <a:rPr lang="en-US" altLang="ko-KR" sz="1200" dirty="0">
                  <a:latin typeface="+mj-ea"/>
                </a:rPr>
              </a:br>
              <a:r>
                <a:rPr lang="en-US" altLang="ko-KR" sz="1200" dirty="0">
                  <a:latin typeface="+mj-ea"/>
                </a:rPr>
                <a:t>-</a:t>
              </a:r>
              <a:r>
                <a:rPr lang="ko-KR" altLang="en-US" sz="1200" dirty="0">
                  <a:latin typeface="+mj-ea"/>
                </a:rPr>
                <a:t> 사용자 데이터를 이용한 객관적 비교 자료 형성</a:t>
              </a:r>
              <a:br>
                <a:rPr lang="en-US" altLang="ko-KR" sz="1200" dirty="0">
                  <a:latin typeface="+mj-ea"/>
                </a:rPr>
              </a:br>
              <a:r>
                <a:rPr lang="en-US" altLang="ko-KR" sz="1200" dirty="0">
                  <a:latin typeface="+mj-ea"/>
                </a:rPr>
                <a:t>-</a:t>
              </a:r>
              <a:r>
                <a:rPr lang="ko-KR" altLang="en-US" sz="1200" dirty="0">
                  <a:latin typeface="+mj-ea"/>
                </a:rPr>
                <a:t> 사용자 본인의 피부 트러블에 대한 </a:t>
              </a:r>
              <a:r>
                <a:rPr lang="ko-KR" altLang="en-US" sz="1200" dirty="0" err="1">
                  <a:latin typeface="+mj-ea"/>
                </a:rPr>
                <a:t>자체진단</a:t>
              </a:r>
              <a:r>
                <a:rPr lang="ko-KR" altLang="en-US" sz="1200" dirty="0">
                  <a:latin typeface="+mj-ea"/>
                </a:rPr>
                <a:t> 도움</a:t>
              </a:r>
              <a:endParaRPr lang="en-US" altLang="ko-KR" sz="1200" dirty="0">
                <a:latin typeface="+mj-ea"/>
              </a:endParaRPr>
            </a:p>
            <a:p>
              <a:pPr marL="176213" indent="-176213">
                <a:buAutoNum type="arabicPeriod"/>
              </a:pPr>
              <a:endParaRPr lang="en-US" altLang="ko-KR" sz="1200" dirty="0">
                <a:latin typeface="+mj-ea"/>
              </a:endParaRPr>
            </a:p>
            <a:p>
              <a:pPr marL="176213" indent="-176213">
                <a:buAutoNum type="arabicPeriod"/>
              </a:pPr>
              <a:r>
                <a:rPr lang="ko-KR" altLang="en-US" sz="1200" b="1" dirty="0">
                  <a:latin typeface="+mj-ea"/>
                </a:rPr>
                <a:t>피부 트러블 위치에 따른 건강 상태 체크</a:t>
              </a:r>
              <a:br>
                <a:rPr lang="en-US" altLang="ko-KR" sz="1200" dirty="0">
                  <a:latin typeface="+mj-ea"/>
                </a:rPr>
              </a:br>
              <a:r>
                <a:rPr lang="en-US" altLang="ko-KR" sz="1200" dirty="0">
                  <a:latin typeface="+mj-ea"/>
                </a:rPr>
                <a:t>-</a:t>
              </a:r>
              <a:r>
                <a:rPr lang="ko-KR" altLang="en-US" sz="1200" dirty="0">
                  <a:latin typeface="+mj-ea"/>
                </a:rPr>
                <a:t> 트러블 위치에 따른 건강 상태 자료 없이 체크 가능</a:t>
              </a:r>
              <a:br>
                <a:rPr lang="en-US" altLang="ko-KR" sz="1200" dirty="0">
                  <a:latin typeface="+mj-ea"/>
                </a:rPr>
              </a:br>
              <a:r>
                <a:rPr lang="en-US" altLang="ko-KR" sz="1200" dirty="0">
                  <a:latin typeface="+mj-ea"/>
                </a:rPr>
                <a:t>-</a:t>
              </a:r>
              <a:r>
                <a:rPr lang="ko-KR" altLang="en-US" sz="1200" dirty="0">
                  <a:latin typeface="+mj-ea"/>
                </a:rPr>
                <a:t> 피부 트러블 </a:t>
              </a:r>
              <a:r>
                <a:rPr lang="ko-KR" altLang="en-US" sz="1200" dirty="0" err="1">
                  <a:latin typeface="+mj-ea"/>
                </a:rPr>
                <a:t>자체진단을</a:t>
              </a:r>
              <a:r>
                <a:rPr lang="ko-KR" altLang="en-US" sz="1200" dirty="0">
                  <a:latin typeface="+mj-ea"/>
                </a:rPr>
                <a:t> 통한 정확한 비교 가능</a:t>
              </a:r>
              <a:endParaRPr lang="en-US" altLang="ko-KR" sz="1200" dirty="0">
                <a:latin typeface="+mj-ea"/>
              </a:endParaRPr>
            </a:p>
            <a:p>
              <a:pPr marL="176213" indent="-176213">
                <a:buAutoNum type="arabicPeriod"/>
              </a:pPr>
              <a:endParaRPr lang="en-US" altLang="ko-KR" sz="1200" b="1" dirty="0">
                <a:latin typeface="+mj-ea"/>
              </a:endParaRPr>
            </a:p>
            <a:p>
              <a:pPr marL="176213" indent="-176213">
                <a:buAutoNum type="arabicPeriod"/>
              </a:pPr>
              <a:r>
                <a:rPr lang="en-US" altLang="ko-KR" sz="1200" b="1" dirty="0">
                  <a:latin typeface="+mj-ea"/>
                </a:rPr>
                <a:t>LG</a:t>
              </a:r>
              <a:r>
                <a:rPr lang="ko-KR" altLang="en-US" sz="1200" b="1" dirty="0">
                  <a:latin typeface="+mj-ea"/>
                </a:rPr>
                <a:t> </a:t>
              </a:r>
              <a:r>
                <a:rPr lang="ko-KR" altLang="en-US" sz="1200" b="1" dirty="0" err="1">
                  <a:latin typeface="+mj-ea"/>
                </a:rPr>
                <a:t>프라엘</a:t>
              </a:r>
              <a:r>
                <a:rPr lang="ko-KR" altLang="en-US" sz="1200" b="1" dirty="0">
                  <a:latin typeface="+mj-ea"/>
                </a:rPr>
                <a:t> 제품 사용 전</a:t>
              </a:r>
              <a:r>
                <a:rPr lang="en-US" altLang="ko-KR" sz="1200" b="1" dirty="0">
                  <a:latin typeface="+mj-ea"/>
                </a:rPr>
                <a:t>/</a:t>
              </a:r>
              <a:r>
                <a:rPr lang="ko-KR" altLang="en-US" sz="1200" b="1" dirty="0">
                  <a:latin typeface="+mj-ea"/>
                </a:rPr>
                <a:t>후 비교</a:t>
              </a:r>
              <a:br>
                <a:rPr lang="en-US" altLang="ko-KR" sz="1200" b="1" dirty="0">
                  <a:latin typeface="+mj-ea"/>
                </a:rPr>
              </a:br>
              <a:r>
                <a:rPr lang="en-US" altLang="ko-KR" sz="1200" dirty="0">
                  <a:latin typeface="+mj-ea"/>
                </a:rPr>
                <a:t>-</a:t>
              </a:r>
              <a:r>
                <a:rPr lang="ko-KR" altLang="en-US" sz="1200" dirty="0">
                  <a:latin typeface="+mj-ea"/>
                </a:rPr>
                <a:t> 눈에 띄지 않는 잔주름에 관한 개선 확인 가능</a:t>
              </a:r>
              <a:br>
                <a:rPr lang="en-US" altLang="ko-KR" sz="1200" dirty="0">
                  <a:latin typeface="+mj-ea"/>
                </a:rPr>
              </a:br>
              <a:r>
                <a:rPr lang="en-US" altLang="ko-KR" sz="1200" dirty="0">
                  <a:latin typeface="+mj-ea"/>
                </a:rPr>
                <a:t>-</a:t>
              </a:r>
              <a:r>
                <a:rPr lang="ko-KR" altLang="en-US" sz="1200" dirty="0">
                  <a:latin typeface="+mj-ea"/>
                </a:rPr>
                <a:t> 눈에 띄지 않는 모공에 대한 개선 확인 가능</a:t>
              </a:r>
              <a:endParaRPr lang="en-US" altLang="ko-KR" sz="1200" dirty="0">
                <a:latin typeface="+mj-ea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D9BBADB-F980-3E47-9D7A-9257C37A234C}"/>
              </a:ext>
            </a:extLst>
          </p:cNvPr>
          <p:cNvGrpSpPr/>
          <p:nvPr/>
        </p:nvGrpSpPr>
        <p:grpSpPr>
          <a:xfrm>
            <a:off x="2091589" y="1868778"/>
            <a:ext cx="3718981" cy="3609758"/>
            <a:chOff x="240244" y="1723675"/>
            <a:chExt cx="3718981" cy="4650128"/>
          </a:xfrm>
        </p:grpSpPr>
        <p:sp>
          <p:nvSpPr>
            <p:cNvPr id="21" name="AutoShape 6">
              <a:extLst>
                <a:ext uri="{FF2B5EF4-FFF2-40B4-BE49-F238E27FC236}">
                  <a16:creationId xmlns:a16="http://schemas.microsoft.com/office/drawing/2014/main" id="{4D0A52A8-7D04-1C43-9031-3BC6DAC0AD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761" y="1792194"/>
              <a:ext cx="3702514" cy="4581609"/>
            </a:xfrm>
            <a:prstGeom prst="roundRect">
              <a:avLst>
                <a:gd name="adj" fmla="val 3157"/>
              </a:avLst>
            </a:prstGeom>
            <a:noFill/>
            <a:ln w="19050" algn="ctr">
              <a:solidFill>
                <a:srgbClr val="B2B2B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latinLnBrk="0"/>
              <a:endParaRPr lang="ko-KR" altLang="en-US" sz="1200" b="1">
                <a:latin typeface="+mj-ea"/>
                <a:ea typeface="+mj-ea"/>
              </a:endParaRPr>
            </a:p>
          </p:txBody>
        </p:sp>
        <p:sp>
          <p:nvSpPr>
            <p:cNvPr id="22" name="AutoShape 17">
              <a:extLst>
                <a:ext uri="{FF2B5EF4-FFF2-40B4-BE49-F238E27FC236}">
                  <a16:creationId xmlns:a16="http://schemas.microsoft.com/office/drawing/2014/main" id="{A65AE4A3-CBB4-834C-8360-C1071FF2CD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244" y="1723675"/>
              <a:ext cx="3718981" cy="293615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65000"/>
                <a:lumOff val="35000"/>
              </a:schemeClr>
            </a:solidFill>
            <a:ln w="2857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latinLnBrk="0">
                <a:lnSpc>
                  <a:spcPct val="90000"/>
                </a:lnSpc>
              </a:pPr>
              <a:r>
                <a:rPr lang="en-US" altLang="ko-KR" sz="1300" b="1" dirty="0">
                  <a:solidFill>
                    <a:schemeClr val="bg1"/>
                  </a:solidFill>
                  <a:latin typeface="+mj-ea"/>
                  <a:ea typeface="+mj-ea"/>
                </a:rPr>
                <a:t>AS-IS</a:t>
              </a:r>
              <a:endParaRPr kumimoji="0" lang="en-US" altLang="ko-KR" sz="13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내용 개체 틀 2">
              <a:extLst>
                <a:ext uri="{FF2B5EF4-FFF2-40B4-BE49-F238E27FC236}">
                  <a16:creationId xmlns:a16="http://schemas.microsoft.com/office/drawing/2014/main" id="{7B706C75-9709-B743-9680-B731E96D2DF7}"/>
                </a:ext>
              </a:extLst>
            </p:cNvPr>
            <p:cNvSpPr txBox="1">
              <a:spLocks/>
            </p:cNvSpPr>
            <p:nvPr/>
          </p:nvSpPr>
          <p:spPr>
            <a:xfrm>
              <a:off x="423435" y="2366019"/>
              <a:ext cx="3337100" cy="398057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0" indent="0" algn="l" defTabSz="914400" rtl="0" eaLnBrk="1" latinLnBrk="1" hangingPunct="1">
                <a:lnSpc>
                  <a:spcPct val="100000"/>
                </a:lnSpc>
                <a:spcBef>
                  <a:spcPts val="1000"/>
                </a:spcBef>
                <a:buFontTx/>
                <a:buNone/>
                <a:defRPr sz="1800" b="0" kern="1200" spc="-100" baseline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marL="457200" indent="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Tx/>
                <a:buNone/>
                <a:defRPr sz="1800" b="0" kern="1200" spc="-100" baseline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914400" indent="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Tx/>
                <a:buNone/>
                <a:defRPr sz="1800" b="0" kern="1200" spc="-100" baseline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771650" indent="-40005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+mj-lt"/>
                <a:buAutoNum type="romanUcPeriod"/>
                <a:defRPr sz="1800" kern="1200" spc="-1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28850" indent="-400050" algn="l" defTabSz="914400" rtl="0" eaLnBrk="1" latinLnBrk="1" hangingPunct="1">
                <a:lnSpc>
                  <a:spcPct val="100000"/>
                </a:lnSpc>
                <a:spcBef>
                  <a:spcPts val="500"/>
                </a:spcBef>
                <a:buFont typeface="+mj-lt"/>
                <a:buAutoNum type="romanUcPeriod"/>
                <a:defRPr sz="1800" kern="1200" spc="-1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6213" indent="-176213">
                <a:buAutoNum type="arabicPeriod"/>
              </a:pPr>
              <a:r>
                <a:rPr lang="ko-KR" altLang="en-US" sz="1200" b="1" dirty="0">
                  <a:latin typeface="+mj-ea"/>
                </a:rPr>
                <a:t>객관적 피부 트러블 판단 어려움</a:t>
              </a:r>
              <a:br>
                <a:rPr lang="en-US" altLang="ko-KR" sz="1200" b="1" dirty="0">
                  <a:latin typeface="+mj-ea"/>
                </a:rPr>
              </a:br>
              <a:r>
                <a:rPr lang="en-US" altLang="ko-KR" sz="1200" dirty="0">
                  <a:latin typeface="+mj-ea"/>
                </a:rPr>
                <a:t>-</a:t>
              </a:r>
              <a:r>
                <a:rPr lang="ko-KR" altLang="en-US" sz="1200" dirty="0">
                  <a:latin typeface="+mj-ea"/>
                </a:rPr>
                <a:t> 객관적 자료를 통한 비교 불가능</a:t>
              </a:r>
              <a:br>
                <a:rPr lang="en-US" altLang="ko-KR" sz="1200" dirty="0">
                  <a:latin typeface="+mj-ea"/>
                </a:rPr>
              </a:br>
              <a:r>
                <a:rPr lang="en-US" altLang="ko-KR" sz="1200" dirty="0">
                  <a:latin typeface="+mj-ea"/>
                </a:rPr>
                <a:t>-</a:t>
              </a:r>
              <a:r>
                <a:rPr lang="ko-KR" altLang="en-US" sz="1200" dirty="0">
                  <a:latin typeface="+mj-ea"/>
                </a:rPr>
                <a:t> 본인의 피부 트러블에 대한 </a:t>
              </a:r>
              <a:r>
                <a:rPr lang="ko-KR" altLang="en-US" sz="1200" dirty="0" err="1">
                  <a:latin typeface="+mj-ea"/>
                </a:rPr>
                <a:t>자체진단</a:t>
              </a:r>
              <a:r>
                <a:rPr lang="ko-KR" altLang="en-US" sz="1200" dirty="0">
                  <a:latin typeface="+mj-ea"/>
                </a:rPr>
                <a:t> 어려움</a:t>
              </a:r>
              <a:endParaRPr lang="en-US" altLang="ko-KR" sz="1200" dirty="0">
                <a:latin typeface="+mj-ea"/>
              </a:endParaRPr>
            </a:p>
            <a:p>
              <a:pPr marL="176213" indent="-176213">
                <a:buAutoNum type="arabicPeriod"/>
              </a:pPr>
              <a:endParaRPr lang="en-US" altLang="ko-KR" sz="1200" b="1" dirty="0">
                <a:latin typeface="+mj-ea"/>
              </a:endParaRPr>
            </a:p>
            <a:p>
              <a:pPr marL="176213" indent="-176213">
                <a:buAutoNum type="arabicPeriod"/>
              </a:pPr>
              <a:r>
                <a:rPr lang="ko-KR" altLang="en-US" sz="1200" b="1" dirty="0">
                  <a:latin typeface="+mj-ea"/>
                </a:rPr>
                <a:t>피부 트러블 위치에 따른 건강 상태 체크 불편</a:t>
              </a:r>
              <a:br>
                <a:rPr lang="en-US" altLang="ko-KR" sz="1200" b="1" dirty="0">
                  <a:latin typeface="+mj-ea"/>
                </a:rPr>
              </a:br>
              <a:r>
                <a:rPr lang="en-US" altLang="ko-KR" sz="1200" dirty="0">
                  <a:latin typeface="+mj-ea"/>
                </a:rPr>
                <a:t>-</a:t>
              </a:r>
              <a:r>
                <a:rPr lang="ko-KR" altLang="en-US" sz="1200" dirty="0">
                  <a:latin typeface="+mj-ea"/>
                </a:rPr>
                <a:t> 트러블 위치에 따른 건강 상태 자료 준비 필수</a:t>
              </a:r>
              <a:br>
                <a:rPr lang="en-US" altLang="ko-KR" sz="1200" dirty="0">
                  <a:latin typeface="+mj-ea"/>
                </a:rPr>
              </a:br>
              <a:r>
                <a:rPr lang="en-US" altLang="ko-KR" sz="1200" dirty="0">
                  <a:latin typeface="+mj-ea"/>
                </a:rPr>
                <a:t>-</a:t>
              </a:r>
              <a:r>
                <a:rPr lang="ko-KR" altLang="en-US" sz="1200" dirty="0">
                  <a:latin typeface="+mj-ea"/>
                </a:rPr>
                <a:t> 피부 트러블 </a:t>
              </a:r>
              <a:r>
                <a:rPr lang="ko-KR" altLang="en-US" sz="1200" dirty="0" err="1">
                  <a:latin typeface="+mj-ea"/>
                </a:rPr>
                <a:t>자체진단</a:t>
              </a:r>
              <a:r>
                <a:rPr lang="ko-KR" altLang="en-US" sz="1200" dirty="0">
                  <a:latin typeface="+mj-ea"/>
                </a:rPr>
                <a:t> 어려움으로</a:t>
              </a:r>
              <a:br>
                <a:rPr lang="en-US" altLang="ko-KR" sz="1200" dirty="0">
                  <a:latin typeface="+mj-ea"/>
                </a:rPr>
              </a:br>
              <a:r>
                <a:rPr lang="ko-KR" altLang="en-US" sz="1200" dirty="0">
                  <a:latin typeface="+mj-ea"/>
                </a:rPr>
                <a:t>  건강 상태 체크 또한 불가능</a:t>
              </a:r>
              <a:endParaRPr lang="en-US" altLang="ko-KR" sz="1200" dirty="0">
                <a:latin typeface="+mj-ea"/>
              </a:endParaRPr>
            </a:p>
            <a:p>
              <a:pPr marL="176213" indent="-176213">
                <a:buAutoNum type="arabicPeriod"/>
              </a:pPr>
              <a:endParaRPr lang="en-US" altLang="ko-KR" sz="1200" b="1" dirty="0">
                <a:latin typeface="+mj-ea"/>
              </a:endParaRPr>
            </a:p>
            <a:p>
              <a:pPr marL="176213" indent="-176213">
                <a:buAutoNum type="arabicPeriod"/>
              </a:pPr>
              <a:r>
                <a:rPr lang="en-US" altLang="ko-KR" sz="1200" b="1" dirty="0">
                  <a:latin typeface="+mj-ea"/>
                </a:rPr>
                <a:t>LG</a:t>
              </a:r>
              <a:r>
                <a:rPr lang="ko-KR" altLang="en-US" sz="1200" b="1" dirty="0">
                  <a:latin typeface="+mj-ea"/>
                </a:rPr>
                <a:t> </a:t>
              </a:r>
              <a:r>
                <a:rPr lang="ko-KR" altLang="en-US" sz="1200" b="1" dirty="0" err="1">
                  <a:latin typeface="+mj-ea"/>
                </a:rPr>
                <a:t>프라엘</a:t>
              </a:r>
              <a:r>
                <a:rPr lang="ko-KR" altLang="en-US" sz="1200" b="1" dirty="0">
                  <a:latin typeface="+mj-ea"/>
                </a:rPr>
                <a:t> 제품 사용 전</a:t>
              </a:r>
              <a:r>
                <a:rPr lang="en-US" altLang="ko-KR" sz="1200" b="1" dirty="0">
                  <a:latin typeface="+mj-ea"/>
                </a:rPr>
                <a:t>/</a:t>
              </a:r>
              <a:r>
                <a:rPr lang="ko-KR" altLang="en-US" sz="1200" b="1" dirty="0">
                  <a:latin typeface="+mj-ea"/>
                </a:rPr>
                <a:t>후 비교 어려움</a:t>
              </a:r>
              <a:br>
                <a:rPr lang="en-US" altLang="ko-KR" sz="1200" b="1" dirty="0">
                  <a:latin typeface="+mj-ea"/>
                </a:rPr>
              </a:br>
              <a:r>
                <a:rPr lang="en-US" altLang="ko-KR" sz="1200" dirty="0">
                  <a:latin typeface="+mj-ea"/>
                </a:rPr>
                <a:t>-</a:t>
              </a:r>
              <a:r>
                <a:rPr lang="ko-KR" altLang="en-US" sz="1200" dirty="0">
                  <a:latin typeface="+mj-ea"/>
                </a:rPr>
                <a:t> 객관적인 피부 트러블 판단 어려움</a:t>
              </a:r>
              <a:br>
                <a:rPr lang="en-US" altLang="ko-KR" sz="1200" dirty="0">
                  <a:latin typeface="+mj-ea"/>
                </a:rPr>
              </a:br>
              <a:r>
                <a:rPr lang="en-US" altLang="ko-KR" sz="1200" dirty="0">
                  <a:latin typeface="+mj-ea"/>
                </a:rPr>
                <a:t>-</a:t>
              </a:r>
              <a:r>
                <a:rPr lang="ko-KR" altLang="en-US" sz="1200" dirty="0">
                  <a:latin typeface="+mj-ea"/>
                </a:rPr>
                <a:t> 눈에 띄지 않는 주름</a:t>
              </a:r>
              <a:r>
                <a:rPr lang="en-US" altLang="ko-KR" sz="1200" dirty="0">
                  <a:latin typeface="+mj-ea"/>
                </a:rPr>
                <a:t>,</a:t>
              </a:r>
              <a:r>
                <a:rPr lang="ko-KR" altLang="en-US" sz="1200" dirty="0">
                  <a:latin typeface="+mj-ea"/>
                </a:rPr>
                <a:t> 모공 대한 개선 확인 어려움</a:t>
              </a:r>
              <a:endParaRPr lang="en-US" altLang="ko-KR" sz="1200" dirty="0">
                <a:latin typeface="+mj-ea"/>
              </a:endParaRPr>
            </a:p>
            <a:p>
              <a:pPr marL="176213" indent="-176213">
                <a:buAutoNum type="arabicPeriod"/>
              </a:pPr>
              <a:endParaRPr lang="en-US" altLang="ko-KR" sz="1200" b="1" dirty="0">
                <a:latin typeface="+mj-ea"/>
              </a:endParaRPr>
            </a:p>
            <a:p>
              <a:pPr marL="176213" indent="-176213">
                <a:buAutoNum type="arabicPeriod"/>
              </a:pPr>
              <a:endParaRPr lang="en-US" altLang="ko-KR" sz="1200" b="1" dirty="0">
                <a:latin typeface="+mj-ea"/>
              </a:endParaRPr>
            </a:p>
            <a:p>
              <a:pPr marL="176213" indent="-176213">
                <a:buAutoNum type="arabicPeriod"/>
              </a:pPr>
              <a:endParaRPr lang="en-US" altLang="ko-KR" sz="1200" b="1" dirty="0">
                <a:latin typeface="+mj-ea"/>
              </a:endParaRPr>
            </a:p>
            <a:p>
              <a:pPr marL="176213" indent="-176213">
                <a:buAutoNum type="arabicPeriod"/>
              </a:pPr>
              <a:endParaRPr lang="en-US" altLang="ko-KR" sz="1200" b="1" dirty="0">
                <a:latin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0320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chemeClr val="tx2"/>
          </a:fgClr>
          <a:bgClr>
            <a:schemeClr val="tx2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EE5055B2-695E-E949-83EF-F3AC94A5370A}"/>
              </a:ext>
            </a:extLst>
          </p:cNvPr>
          <p:cNvGrpSpPr/>
          <p:nvPr/>
        </p:nvGrpSpPr>
        <p:grpSpPr>
          <a:xfrm>
            <a:off x="827314" y="199764"/>
            <a:ext cx="10943772" cy="6386285"/>
            <a:chOff x="1436914" y="232228"/>
            <a:chExt cx="10334172" cy="6386285"/>
          </a:xfrm>
        </p:grpSpPr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id="{9AB1C49D-78D3-E341-B167-82A0DFA12292}"/>
                </a:ext>
              </a:extLst>
            </p:cNvPr>
            <p:cNvSpPr/>
            <p:nvPr/>
          </p:nvSpPr>
          <p:spPr>
            <a:xfrm>
              <a:off x="1436914" y="232228"/>
              <a:ext cx="10334172" cy="6386285"/>
            </a:xfrm>
            <a:prstGeom prst="roundRect">
              <a:avLst>
                <a:gd name="adj" fmla="val 2349"/>
              </a:avLst>
            </a:prstGeom>
            <a:solidFill>
              <a:schemeClr val="bg1"/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모서리가 둥근 직사각형 25">
              <a:extLst>
                <a:ext uri="{FF2B5EF4-FFF2-40B4-BE49-F238E27FC236}">
                  <a16:creationId xmlns:a16="http://schemas.microsoft.com/office/drawing/2014/main" id="{8B6CC0EE-8B19-FE4F-967A-5CAE192EFEB2}"/>
                </a:ext>
              </a:extLst>
            </p:cNvPr>
            <p:cNvSpPr/>
            <p:nvPr/>
          </p:nvSpPr>
          <p:spPr>
            <a:xfrm>
              <a:off x="1553029" y="355601"/>
              <a:ext cx="10087428" cy="6146799"/>
            </a:xfrm>
            <a:prstGeom prst="roundRect">
              <a:avLst>
                <a:gd name="adj" fmla="val 2349"/>
              </a:avLst>
            </a:prstGeom>
            <a:noFill/>
            <a:ln w="31750" cap="rnd">
              <a:solidFill>
                <a:srgbClr val="905C4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타원 1"/>
          <p:cNvSpPr/>
          <p:nvPr/>
        </p:nvSpPr>
        <p:spPr>
          <a:xfrm rot="21259363">
            <a:off x="179644" y="5077953"/>
            <a:ext cx="940187" cy="232141"/>
          </a:xfrm>
          <a:prstGeom prst="ellipse">
            <a:avLst/>
          </a:prstGeom>
          <a:gradFill flip="none" rotWithShape="1">
            <a:gsLst>
              <a:gs pos="0">
                <a:srgbClr val="A20000">
                  <a:shade val="30000"/>
                  <a:satMod val="115000"/>
                </a:srgbClr>
              </a:gs>
              <a:gs pos="50000">
                <a:srgbClr val="A20000">
                  <a:shade val="67500"/>
                  <a:satMod val="115000"/>
                </a:srgbClr>
              </a:gs>
              <a:gs pos="100000">
                <a:srgbClr val="A2000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74171" y="879323"/>
            <a:ext cx="943429" cy="4355886"/>
            <a:chOff x="783771" y="468125"/>
            <a:chExt cx="943429" cy="2797589"/>
          </a:xfrm>
        </p:grpSpPr>
        <p:sp>
          <p:nvSpPr>
            <p:cNvPr id="6" name="직사각형 5"/>
            <p:cNvSpPr/>
            <p:nvPr/>
          </p:nvSpPr>
          <p:spPr>
            <a:xfrm>
              <a:off x="783771" y="468125"/>
              <a:ext cx="943429" cy="2797589"/>
            </a:xfrm>
            <a:custGeom>
              <a:avLst/>
              <a:gdLst>
                <a:gd name="connsiteX0" fmla="*/ 0 w 943429"/>
                <a:gd name="connsiteY0" fmla="*/ 0 h 4288153"/>
                <a:gd name="connsiteX1" fmla="*/ 943429 w 943429"/>
                <a:gd name="connsiteY1" fmla="*/ 0 h 4288153"/>
                <a:gd name="connsiteX2" fmla="*/ 943429 w 943429"/>
                <a:gd name="connsiteY2" fmla="*/ 4288153 h 4288153"/>
                <a:gd name="connsiteX3" fmla="*/ 0 w 943429"/>
                <a:gd name="connsiteY3" fmla="*/ 4288153 h 4288153"/>
                <a:gd name="connsiteX4" fmla="*/ 0 w 943429"/>
                <a:gd name="connsiteY4" fmla="*/ 0 h 4288153"/>
                <a:gd name="connsiteX0" fmla="*/ 0 w 943429"/>
                <a:gd name="connsiteY0" fmla="*/ 0 h 4288153"/>
                <a:gd name="connsiteX1" fmla="*/ 943429 w 943429"/>
                <a:gd name="connsiteY1" fmla="*/ 0 h 4288153"/>
                <a:gd name="connsiteX2" fmla="*/ 943429 w 943429"/>
                <a:gd name="connsiteY2" fmla="*/ 4288153 h 4288153"/>
                <a:gd name="connsiteX3" fmla="*/ 0 w 943429"/>
                <a:gd name="connsiteY3" fmla="*/ 4288153 h 4288153"/>
                <a:gd name="connsiteX4" fmla="*/ 0 w 943429"/>
                <a:gd name="connsiteY4" fmla="*/ 0 h 4288153"/>
                <a:gd name="connsiteX0" fmla="*/ 0 w 943429"/>
                <a:gd name="connsiteY0" fmla="*/ 67733 h 4355886"/>
                <a:gd name="connsiteX1" fmla="*/ 943429 w 943429"/>
                <a:gd name="connsiteY1" fmla="*/ 67733 h 4355886"/>
                <a:gd name="connsiteX2" fmla="*/ 943429 w 943429"/>
                <a:gd name="connsiteY2" fmla="*/ 4355886 h 4355886"/>
                <a:gd name="connsiteX3" fmla="*/ 0 w 943429"/>
                <a:gd name="connsiteY3" fmla="*/ 4355886 h 4355886"/>
                <a:gd name="connsiteX4" fmla="*/ 0 w 943429"/>
                <a:gd name="connsiteY4" fmla="*/ 67733 h 4355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3429" h="4355886">
                  <a:moveTo>
                    <a:pt x="0" y="67733"/>
                  </a:moveTo>
                  <a:cubicBezTo>
                    <a:pt x="285901" y="-84667"/>
                    <a:pt x="628953" y="67733"/>
                    <a:pt x="943429" y="67733"/>
                  </a:cubicBezTo>
                  <a:lnTo>
                    <a:pt x="943429" y="4355886"/>
                  </a:lnTo>
                  <a:cubicBezTo>
                    <a:pt x="628953" y="4355886"/>
                    <a:pt x="263676" y="4235236"/>
                    <a:pt x="0" y="4355886"/>
                  </a:cubicBezTo>
                  <a:lnTo>
                    <a:pt x="0" y="67733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00000">
                    <a:lumMod val="78000"/>
                  </a:srgbClr>
                </a:gs>
                <a:gs pos="26000">
                  <a:srgbClr val="C00000">
                    <a:shade val="30000"/>
                    <a:satMod val="115000"/>
                  </a:srgbClr>
                </a:gs>
                <a:gs pos="84000">
                  <a:srgbClr val="A20000">
                    <a:lumMod val="98000"/>
                  </a:srgbClr>
                </a:gs>
              </a:gsLst>
              <a:lin ang="10800000" scaled="0"/>
              <a:tileRect/>
            </a:gradFill>
            <a:ln>
              <a:noFill/>
            </a:ln>
            <a:effectLst>
              <a:outerShdw blurRad="215900" dist="292100" dir="6000000" sx="95000" sy="95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/>
            <p:nvPr/>
          </p:nvCxnSpPr>
          <p:spPr>
            <a:xfrm rot="5400000">
              <a:off x="275029" y="1859370"/>
              <a:ext cx="2556000" cy="0"/>
            </a:xfrm>
            <a:prstGeom prst="line">
              <a:avLst/>
            </a:prstGeom>
            <a:ln w="31750" cap="rnd">
              <a:solidFill>
                <a:schemeClr val="bg1">
                  <a:lumMod val="9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380974" y="635885"/>
            <a:ext cx="5230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2.</a:t>
            </a:r>
            <a:r>
              <a:rPr lang="ko-KR" altLang="en-US" sz="2800" b="1" dirty="0"/>
              <a:t> 상세 컨셉 검토</a:t>
            </a:r>
            <a:endParaRPr lang="en-US" altLang="ko-KR" sz="28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5206F8-E61D-ED43-BB7B-EB7BF9823E6B}"/>
              </a:ext>
            </a:extLst>
          </p:cNvPr>
          <p:cNvSpPr/>
          <p:nvPr/>
        </p:nvSpPr>
        <p:spPr>
          <a:xfrm rot="16200000">
            <a:off x="-1545227" y="2491277"/>
            <a:ext cx="436911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i="1" dirty="0" err="1">
                <a:solidFill>
                  <a:schemeClr val="bg1"/>
                </a:solidFill>
              </a:rPr>
              <a:t>algoITso</a:t>
            </a:r>
            <a:r>
              <a:rPr lang="en-US" altLang="ko-KR" sz="2400" b="1" i="1" dirty="0">
                <a:solidFill>
                  <a:schemeClr val="bg1"/>
                </a:solidFill>
              </a:rPr>
              <a:t> – LG </a:t>
            </a:r>
            <a:r>
              <a:rPr lang="en-US" altLang="ko-KR" sz="2400" b="1" i="1" dirty="0" err="1">
                <a:solidFill>
                  <a:schemeClr val="bg1"/>
                </a:solidFill>
              </a:rPr>
              <a:t>BeautyCare</a:t>
            </a:r>
            <a:endParaRPr lang="en-US" altLang="ko-KR" sz="2400" b="1" i="1" dirty="0">
              <a:solidFill>
                <a:schemeClr val="bg1"/>
              </a:solidFill>
            </a:endParaRPr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B0ACF4D3-5A20-FA40-9D9A-AA87BC075055}"/>
              </a:ext>
            </a:extLst>
          </p:cNvPr>
          <p:cNvSpPr txBox="1">
            <a:spLocks/>
          </p:cNvSpPr>
          <p:nvPr/>
        </p:nvSpPr>
        <p:spPr>
          <a:xfrm>
            <a:off x="1640186" y="1227341"/>
            <a:ext cx="976440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800" b="0" kern="1200" spc="-1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0" kern="1200" spc="-1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0" kern="1200" spc="-1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771650" indent="-4000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romanUcPeriod"/>
              <a:defRPr sz="18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28850" indent="-4000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romanUcPeriod"/>
              <a:defRPr sz="18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2-1.</a:t>
            </a:r>
            <a:r>
              <a:rPr lang="ko-KR" altLang="en-US" b="1" dirty="0"/>
              <a:t> 피부 트러블 위치에 따른 건강 상태 체크 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54A04F53-BB14-7C40-8EA7-35C40E668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326246"/>
              </p:ext>
            </p:extLst>
          </p:nvPr>
        </p:nvGraphicFramePr>
        <p:xfrm>
          <a:off x="7898054" y="2021888"/>
          <a:ext cx="3437350" cy="41225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36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3697">
                  <a:extLst>
                    <a:ext uri="{9D8B030D-6E8A-4147-A177-3AD203B41FA5}">
                      <a16:colId xmlns:a16="http://schemas.microsoft.com/office/drawing/2014/main" val="3459556142"/>
                    </a:ext>
                  </a:extLst>
                </a:gridCol>
              </a:tblGrid>
              <a:tr h="3747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피부 트러블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관련 장기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40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700362"/>
                  </a:ext>
                </a:extLst>
              </a:tr>
              <a:tr h="3747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이마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방광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대장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소장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비장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686603"/>
                  </a:ext>
                </a:extLst>
              </a:tr>
              <a:tr h="3747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미간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간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전립선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636361"/>
                  </a:ext>
                </a:extLst>
              </a:tr>
              <a:tr h="3747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췌장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위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십이지장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자궁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음경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552086"/>
                  </a:ext>
                </a:extLst>
              </a:tr>
              <a:tr h="3747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인중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생식기관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95730"/>
                  </a:ext>
                </a:extLst>
              </a:tr>
              <a:tr h="3747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입술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장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64792"/>
                  </a:ext>
                </a:extLst>
              </a:tr>
              <a:tr h="3747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방광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위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십이지장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323521"/>
                  </a:ext>
                </a:extLst>
              </a:tr>
              <a:tr h="3747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왼쪽 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544972"/>
                  </a:ext>
                </a:extLst>
              </a:tr>
              <a:tr h="3747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오른쪽 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348634"/>
                  </a:ext>
                </a:extLst>
              </a:tr>
              <a:tr h="3747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쓸개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신장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166676"/>
                  </a:ext>
                </a:extLst>
              </a:tr>
              <a:tr h="3747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신장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957557"/>
                  </a:ext>
                </a:extLst>
              </a:tr>
            </a:tbl>
          </a:graphicData>
        </a:graphic>
      </p:graphicFrame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C2D2BE-CB7B-7A4E-B774-B6BBA5ADE132}"/>
              </a:ext>
            </a:extLst>
          </p:cNvPr>
          <p:cNvCxnSpPr/>
          <p:nvPr/>
        </p:nvCxnSpPr>
        <p:spPr>
          <a:xfrm>
            <a:off x="2309842" y="2373495"/>
            <a:ext cx="3787995" cy="0"/>
          </a:xfrm>
          <a:prstGeom prst="straightConnector1">
            <a:avLst/>
          </a:prstGeom>
          <a:ln w="63500">
            <a:solidFill>
              <a:srgbClr val="9100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나무이(가) 표시된 사진&#10;&#10;자동 생성된 설명">
            <a:extLst>
              <a:ext uri="{FF2B5EF4-FFF2-40B4-BE49-F238E27FC236}">
                <a16:creationId xmlns:a16="http://schemas.microsoft.com/office/drawing/2014/main" id="{20B6DBF0-3127-094D-B430-BD34D2BFE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179" y="1971504"/>
            <a:ext cx="810530" cy="8105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2B626EE-EE90-F04C-96ED-8ED911A5E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837" y="2003279"/>
            <a:ext cx="810530" cy="8105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0EBD754-5C31-2D42-AE9E-5609CE4B0B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77" y="1968230"/>
            <a:ext cx="810530" cy="81053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0DDD952-937F-2C48-ABC2-97152D7105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164" y="1968230"/>
            <a:ext cx="810530" cy="810530"/>
          </a:xfrm>
          <a:prstGeom prst="rect">
            <a:avLst/>
          </a:prstGeom>
        </p:spPr>
      </p:pic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4A352576-6D51-1B45-B4F0-6A31C597E2A2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2309842" y="2778760"/>
            <a:ext cx="0" cy="1115815"/>
          </a:xfrm>
          <a:prstGeom prst="line">
            <a:avLst/>
          </a:prstGeom>
          <a:ln w="25400">
            <a:solidFill>
              <a:srgbClr val="91000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3DB113C-1689-6946-8A21-6ED98D91E974}"/>
              </a:ext>
            </a:extLst>
          </p:cNvPr>
          <p:cNvSpPr txBox="1"/>
          <p:nvPr/>
        </p:nvSpPr>
        <p:spPr>
          <a:xfrm>
            <a:off x="1373154" y="3963011"/>
            <a:ext cx="2141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 err="1"/>
              <a:t>셀프</a:t>
            </a:r>
            <a:r>
              <a:rPr kumimoji="1" lang="ko-KR" altLang="en-US" b="1" dirty="0"/>
              <a:t> 이미지 촬영</a:t>
            </a:r>
            <a:endParaRPr kumimoji="1" lang="ko-Kore-KR" altLang="en-US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0BF6927-0DDC-634C-BE8D-3C2F4AC556E2}"/>
              </a:ext>
            </a:extLst>
          </p:cNvPr>
          <p:cNvSpPr txBox="1"/>
          <p:nvPr/>
        </p:nvSpPr>
        <p:spPr>
          <a:xfrm>
            <a:off x="2583928" y="5011158"/>
            <a:ext cx="2141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어플리케이션 동작</a:t>
            </a:r>
            <a:endParaRPr kumimoji="1" lang="ko-Kore-KR" altLang="en-US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4A358B-965C-4541-92E4-189FB9022109}"/>
              </a:ext>
            </a:extLst>
          </p:cNvPr>
          <p:cNvSpPr txBox="1"/>
          <p:nvPr/>
        </p:nvSpPr>
        <p:spPr>
          <a:xfrm>
            <a:off x="4087557" y="3963011"/>
            <a:ext cx="2141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피부 트러블 확인</a:t>
            </a:r>
            <a:endParaRPr kumimoji="1" lang="ko-Kore-KR" altLang="en-US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9BCB64F-B271-C640-9295-A25814827F1D}"/>
              </a:ext>
            </a:extLst>
          </p:cNvPr>
          <p:cNvSpPr txBox="1"/>
          <p:nvPr/>
        </p:nvSpPr>
        <p:spPr>
          <a:xfrm>
            <a:off x="5265430" y="5009357"/>
            <a:ext cx="2412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관련 건강 상태 체크</a:t>
            </a:r>
            <a:endParaRPr kumimoji="1" lang="ko-Kore-KR" altLang="en-US" b="1" dirty="0"/>
          </a:p>
        </p:txBody>
      </p: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1E752F3D-7F3F-8642-83BF-5D5832758936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654444" y="2782034"/>
            <a:ext cx="0" cy="2136584"/>
          </a:xfrm>
          <a:prstGeom prst="line">
            <a:avLst/>
          </a:prstGeom>
          <a:ln w="25400">
            <a:solidFill>
              <a:srgbClr val="91000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E12062B3-11F3-4C4D-B57E-CF857DE4EE7D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5039429" y="2778760"/>
            <a:ext cx="0" cy="1115815"/>
          </a:xfrm>
          <a:prstGeom prst="line">
            <a:avLst/>
          </a:prstGeom>
          <a:ln w="25400">
            <a:solidFill>
              <a:srgbClr val="91000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0738E6C6-38B7-6C40-B91B-C293744D3433}"/>
              </a:ext>
            </a:extLst>
          </p:cNvPr>
          <p:cNvCxnSpPr>
            <a:cxnSpLocks/>
          </p:cNvCxnSpPr>
          <p:nvPr/>
        </p:nvCxnSpPr>
        <p:spPr>
          <a:xfrm>
            <a:off x="6381589" y="2676293"/>
            <a:ext cx="0" cy="2242325"/>
          </a:xfrm>
          <a:prstGeom prst="line">
            <a:avLst/>
          </a:prstGeom>
          <a:ln w="25400">
            <a:solidFill>
              <a:srgbClr val="91000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964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chemeClr val="tx2"/>
          </a:fgClr>
          <a:bgClr>
            <a:schemeClr val="tx2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EE5055B2-695E-E949-83EF-F3AC94A5370A}"/>
              </a:ext>
            </a:extLst>
          </p:cNvPr>
          <p:cNvGrpSpPr/>
          <p:nvPr/>
        </p:nvGrpSpPr>
        <p:grpSpPr>
          <a:xfrm>
            <a:off x="827314" y="199764"/>
            <a:ext cx="10943772" cy="6386285"/>
            <a:chOff x="1436914" y="232228"/>
            <a:chExt cx="10334172" cy="6386285"/>
          </a:xfrm>
        </p:grpSpPr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id="{9AB1C49D-78D3-E341-B167-82A0DFA12292}"/>
                </a:ext>
              </a:extLst>
            </p:cNvPr>
            <p:cNvSpPr/>
            <p:nvPr/>
          </p:nvSpPr>
          <p:spPr>
            <a:xfrm>
              <a:off x="1436914" y="232228"/>
              <a:ext cx="10334172" cy="6386285"/>
            </a:xfrm>
            <a:prstGeom prst="roundRect">
              <a:avLst>
                <a:gd name="adj" fmla="val 2349"/>
              </a:avLst>
            </a:prstGeom>
            <a:solidFill>
              <a:schemeClr val="bg1"/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모서리가 둥근 직사각형 25">
              <a:extLst>
                <a:ext uri="{FF2B5EF4-FFF2-40B4-BE49-F238E27FC236}">
                  <a16:creationId xmlns:a16="http://schemas.microsoft.com/office/drawing/2014/main" id="{8B6CC0EE-8B19-FE4F-967A-5CAE192EFEB2}"/>
                </a:ext>
              </a:extLst>
            </p:cNvPr>
            <p:cNvSpPr/>
            <p:nvPr/>
          </p:nvSpPr>
          <p:spPr>
            <a:xfrm>
              <a:off x="1553029" y="355601"/>
              <a:ext cx="10087428" cy="6146799"/>
            </a:xfrm>
            <a:prstGeom prst="roundRect">
              <a:avLst>
                <a:gd name="adj" fmla="val 2349"/>
              </a:avLst>
            </a:prstGeom>
            <a:noFill/>
            <a:ln w="31750" cap="rnd">
              <a:solidFill>
                <a:srgbClr val="905C4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타원 1"/>
          <p:cNvSpPr/>
          <p:nvPr/>
        </p:nvSpPr>
        <p:spPr>
          <a:xfrm rot="21259363">
            <a:off x="179644" y="5077953"/>
            <a:ext cx="940187" cy="232141"/>
          </a:xfrm>
          <a:prstGeom prst="ellipse">
            <a:avLst/>
          </a:prstGeom>
          <a:gradFill flip="none" rotWithShape="1">
            <a:gsLst>
              <a:gs pos="0">
                <a:srgbClr val="A20000">
                  <a:shade val="30000"/>
                  <a:satMod val="115000"/>
                </a:srgbClr>
              </a:gs>
              <a:gs pos="50000">
                <a:srgbClr val="A20000">
                  <a:shade val="67500"/>
                  <a:satMod val="115000"/>
                </a:srgbClr>
              </a:gs>
              <a:gs pos="100000">
                <a:srgbClr val="A2000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74171" y="879323"/>
            <a:ext cx="943429" cy="4355886"/>
            <a:chOff x="783771" y="468125"/>
            <a:chExt cx="943429" cy="2797589"/>
          </a:xfrm>
        </p:grpSpPr>
        <p:sp>
          <p:nvSpPr>
            <p:cNvPr id="6" name="직사각형 5"/>
            <p:cNvSpPr/>
            <p:nvPr/>
          </p:nvSpPr>
          <p:spPr>
            <a:xfrm>
              <a:off x="783771" y="468125"/>
              <a:ext cx="943429" cy="2797589"/>
            </a:xfrm>
            <a:custGeom>
              <a:avLst/>
              <a:gdLst>
                <a:gd name="connsiteX0" fmla="*/ 0 w 943429"/>
                <a:gd name="connsiteY0" fmla="*/ 0 h 4288153"/>
                <a:gd name="connsiteX1" fmla="*/ 943429 w 943429"/>
                <a:gd name="connsiteY1" fmla="*/ 0 h 4288153"/>
                <a:gd name="connsiteX2" fmla="*/ 943429 w 943429"/>
                <a:gd name="connsiteY2" fmla="*/ 4288153 h 4288153"/>
                <a:gd name="connsiteX3" fmla="*/ 0 w 943429"/>
                <a:gd name="connsiteY3" fmla="*/ 4288153 h 4288153"/>
                <a:gd name="connsiteX4" fmla="*/ 0 w 943429"/>
                <a:gd name="connsiteY4" fmla="*/ 0 h 4288153"/>
                <a:gd name="connsiteX0" fmla="*/ 0 w 943429"/>
                <a:gd name="connsiteY0" fmla="*/ 0 h 4288153"/>
                <a:gd name="connsiteX1" fmla="*/ 943429 w 943429"/>
                <a:gd name="connsiteY1" fmla="*/ 0 h 4288153"/>
                <a:gd name="connsiteX2" fmla="*/ 943429 w 943429"/>
                <a:gd name="connsiteY2" fmla="*/ 4288153 h 4288153"/>
                <a:gd name="connsiteX3" fmla="*/ 0 w 943429"/>
                <a:gd name="connsiteY3" fmla="*/ 4288153 h 4288153"/>
                <a:gd name="connsiteX4" fmla="*/ 0 w 943429"/>
                <a:gd name="connsiteY4" fmla="*/ 0 h 4288153"/>
                <a:gd name="connsiteX0" fmla="*/ 0 w 943429"/>
                <a:gd name="connsiteY0" fmla="*/ 67733 h 4355886"/>
                <a:gd name="connsiteX1" fmla="*/ 943429 w 943429"/>
                <a:gd name="connsiteY1" fmla="*/ 67733 h 4355886"/>
                <a:gd name="connsiteX2" fmla="*/ 943429 w 943429"/>
                <a:gd name="connsiteY2" fmla="*/ 4355886 h 4355886"/>
                <a:gd name="connsiteX3" fmla="*/ 0 w 943429"/>
                <a:gd name="connsiteY3" fmla="*/ 4355886 h 4355886"/>
                <a:gd name="connsiteX4" fmla="*/ 0 w 943429"/>
                <a:gd name="connsiteY4" fmla="*/ 67733 h 4355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3429" h="4355886">
                  <a:moveTo>
                    <a:pt x="0" y="67733"/>
                  </a:moveTo>
                  <a:cubicBezTo>
                    <a:pt x="285901" y="-84667"/>
                    <a:pt x="628953" y="67733"/>
                    <a:pt x="943429" y="67733"/>
                  </a:cubicBezTo>
                  <a:lnTo>
                    <a:pt x="943429" y="4355886"/>
                  </a:lnTo>
                  <a:cubicBezTo>
                    <a:pt x="628953" y="4355886"/>
                    <a:pt x="263676" y="4235236"/>
                    <a:pt x="0" y="4355886"/>
                  </a:cubicBezTo>
                  <a:lnTo>
                    <a:pt x="0" y="67733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00000">
                    <a:lumMod val="78000"/>
                  </a:srgbClr>
                </a:gs>
                <a:gs pos="26000">
                  <a:srgbClr val="C00000">
                    <a:shade val="30000"/>
                    <a:satMod val="115000"/>
                  </a:srgbClr>
                </a:gs>
                <a:gs pos="84000">
                  <a:srgbClr val="A20000">
                    <a:lumMod val="98000"/>
                  </a:srgbClr>
                </a:gs>
              </a:gsLst>
              <a:lin ang="10800000" scaled="0"/>
              <a:tileRect/>
            </a:gradFill>
            <a:ln>
              <a:noFill/>
            </a:ln>
            <a:effectLst>
              <a:outerShdw blurRad="215900" dist="292100" dir="6000000" sx="95000" sy="95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/>
            <p:nvPr/>
          </p:nvCxnSpPr>
          <p:spPr>
            <a:xfrm rot="5400000">
              <a:off x="275029" y="1859370"/>
              <a:ext cx="2556000" cy="0"/>
            </a:xfrm>
            <a:prstGeom prst="line">
              <a:avLst/>
            </a:prstGeom>
            <a:ln w="31750" cap="rnd">
              <a:solidFill>
                <a:schemeClr val="bg1">
                  <a:lumMod val="9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380974" y="635885"/>
            <a:ext cx="5230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2.</a:t>
            </a:r>
            <a:r>
              <a:rPr lang="ko-KR" altLang="en-US" sz="2800" b="1" dirty="0"/>
              <a:t> 상세 컨셉 검토</a:t>
            </a:r>
            <a:endParaRPr lang="en-US" altLang="ko-KR" sz="28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5206F8-E61D-ED43-BB7B-EB7BF9823E6B}"/>
              </a:ext>
            </a:extLst>
          </p:cNvPr>
          <p:cNvSpPr/>
          <p:nvPr/>
        </p:nvSpPr>
        <p:spPr>
          <a:xfrm rot="16200000">
            <a:off x="-1545227" y="2491277"/>
            <a:ext cx="436911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i="1" dirty="0" err="1">
                <a:solidFill>
                  <a:schemeClr val="bg1"/>
                </a:solidFill>
              </a:rPr>
              <a:t>algoITso</a:t>
            </a:r>
            <a:r>
              <a:rPr lang="en-US" altLang="ko-KR" sz="2400" b="1" i="1" dirty="0">
                <a:solidFill>
                  <a:schemeClr val="bg1"/>
                </a:solidFill>
              </a:rPr>
              <a:t> – LG </a:t>
            </a:r>
            <a:r>
              <a:rPr lang="en-US" altLang="ko-KR" sz="2400" b="1" i="1" dirty="0" err="1">
                <a:solidFill>
                  <a:schemeClr val="bg1"/>
                </a:solidFill>
              </a:rPr>
              <a:t>BeautyCare</a:t>
            </a:r>
            <a:endParaRPr lang="en-US" altLang="ko-KR" sz="2400" b="1" i="1" dirty="0">
              <a:solidFill>
                <a:schemeClr val="bg1"/>
              </a:solidFill>
            </a:endParaRPr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B0ACF4D3-5A20-FA40-9D9A-AA87BC075055}"/>
              </a:ext>
            </a:extLst>
          </p:cNvPr>
          <p:cNvSpPr txBox="1">
            <a:spLocks/>
          </p:cNvSpPr>
          <p:nvPr/>
        </p:nvSpPr>
        <p:spPr>
          <a:xfrm>
            <a:off x="1640186" y="1227341"/>
            <a:ext cx="976440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800" b="0" kern="1200" spc="-1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0" kern="1200" spc="-1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0" kern="1200" spc="-1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771650" indent="-4000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romanUcPeriod"/>
              <a:defRPr sz="18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28850" indent="-4000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romanUcPeriod"/>
              <a:defRPr sz="18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2-2.</a:t>
            </a:r>
            <a:r>
              <a:rPr lang="ko-KR" altLang="en-US" b="1" dirty="0"/>
              <a:t> 피부 모공</a:t>
            </a:r>
            <a:r>
              <a:rPr lang="en-US" altLang="ko-KR" b="1" dirty="0"/>
              <a:t>,</a:t>
            </a:r>
            <a:r>
              <a:rPr lang="ko-KR" altLang="en-US" b="1" dirty="0"/>
              <a:t> 주름 검출을 통한 상태변화 확인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C2D2BE-CB7B-7A4E-B774-B6BBA5ADE132}"/>
              </a:ext>
            </a:extLst>
          </p:cNvPr>
          <p:cNvCxnSpPr>
            <a:cxnSpLocks/>
          </p:cNvCxnSpPr>
          <p:nvPr/>
        </p:nvCxnSpPr>
        <p:spPr>
          <a:xfrm>
            <a:off x="2882227" y="2373495"/>
            <a:ext cx="7068334" cy="0"/>
          </a:xfrm>
          <a:prstGeom prst="straightConnector1">
            <a:avLst/>
          </a:prstGeom>
          <a:ln w="63500">
            <a:solidFill>
              <a:srgbClr val="9100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60EBD754-5C31-2D42-AE9E-5609CE4B0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962" y="1968230"/>
            <a:ext cx="810530" cy="810530"/>
          </a:xfrm>
          <a:prstGeom prst="rect">
            <a:avLst/>
          </a:prstGeom>
        </p:spPr>
      </p:pic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4A352576-6D51-1B45-B4F0-6A31C597E2A2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2882227" y="2778760"/>
            <a:ext cx="0" cy="1115815"/>
          </a:xfrm>
          <a:prstGeom prst="line">
            <a:avLst/>
          </a:prstGeom>
          <a:ln w="25400">
            <a:solidFill>
              <a:srgbClr val="91000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3DB113C-1689-6946-8A21-6ED98D91E974}"/>
              </a:ext>
            </a:extLst>
          </p:cNvPr>
          <p:cNvSpPr txBox="1"/>
          <p:nvPr/>
        </p:nvSpPr>
        <p:spPr>
          <a:xfrm>
            <a:off x="1849133" y="3963011"/>
            <a:ext cx="2141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 err="1"/>
              <a:t>셀프</a:t>
            </a:r>
            <a:r>
              <a:rPr kumimoji="1" lang="ko-KR" altLang="en-US" b="1" dirty="0"/>
              <a:t> 이미지 촬영</a:t>
            </a:r>
            <a:endParaRPr kumimoji="1" lang="ko-Kore-KR" altLang="en-US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0BF6927-0DDC-634C-BE8D-3C2F4AC556E2}"/>
              </a:ext>
            </a:extLst>
          </p:cNvPr>
          <p:cNvSpPr txBox="1"/>
          <p:nvPr/>
        </p:nvSpPr>
        <p:spPr>
          <a:xfrm>
            <a:off x="7312393" y="3898765"/>
            <a:ext cx="244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 err="1"/>
              <a:t>클라우드상</a:t>
            </a:r>
            <a:r>
              <a:rPr kumimoji="1" lang="ko-KR" altLang="en-US" b="1" dirty="0"/>
              <a:t> 연산 진행</a:t>
            </a:r>
            <a:endParaRPr kumimoji="1" lang="ko-Kore-KR" altLang="en-US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4A358B-965C-4541-92E4-189FB9022109}"/>
              </a:ext>
            </a:extLst>
          </p:cNvPr>
          <p:cNvSpPr txBox="1"/>
          <p:nvPr/>
        </p:nvSpPr>
        <p:spPr>
          <a:xfrm>
            <a:off x="4505702" y="3963011"/>
            <a:ext cx="2294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 err="1"/>
              <a:t>셀프</a:t>
            </a:r>
            <a:r>
              <a:rPr kumimoji="1" lang="ko-KR" altLang="en-US" b="1" dirty="0"/>
              <a:t> 이미지 재촬영</a:t>
            </a:r>
            <a:endParaRPr kumimoji="1" lang="ko-Kore-KR" altLang="en-US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9BCB64F-B271-C640-9295-A25814827F1D}"/>
              </a:ext>
            </a:extLst>
          </p:cNvPr>
          <p:cNvSpPr txBox="1"/>
          <p:nvPr/>
        </p:nvSpPr>
        <p:spPr>
          <a:xfrm>
            <a:off x="5747635" y="4987054"/>
            <a:ext cx="2412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이미지 </a:t>
            </a:r>
            <a:r>
              <a:rPr kumimoji="1" lang="ko-KR" altLang="en-US" b="1" dirty="0" err="1"/>
              <a:t>클라우드</a:t>
            </a:r>
            <a:r>
              <a:rPr kumimoji="1" lang="ko-KR" altLang="en-US" b="1" dirty="0"/>
              <a:t> 전송</a:t>
            </a:r>
            <a:endParaRPr kumimoji="1" lang="ko-Kore-KR" altLang="en-US" b="1" dirty="0"/>
          </a:p>
        </p:txBody>
      </p: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1E752F3D-7F3F-8642-83BF-5D5832758936}"/>
              </a:ext>
            </a:extLst>
          </p:cNvPr>
          <p:cNvCxnSpPr>
            <a:cxnSpLocks/>
          </p:cNvCxnSpPr>
          <p:nvPr/>
        </p:nvCxnSpPr>
        <p:spPr>
          <a:xfrm>
            <a:off x="8536896" y="2728640"/>
            <a:ext cx="0" cy="1165935"/>
          </a:xfrm>
          <a:prstGeom prst="line">
            <a:avLst/>
          </a:prstGeom>
          <a:ln w="25400">
            <a:solidFill>
              <a:srgbClr val="91000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E12062B3-11F3-4C4D-B57E-CF857DE4EE7D}"/>
              </a:ext>
            </a:extLst>
          </p:cNvPr>
          <p:cNvCxnSpPr>
            <a:cxnSpLocks/>
          </p:cNvCxnSpPr>
          <p:nvPr/>
        </p:nvCxnSpPr>
        <p:spPr>
          <a:xfrm>
            <a:off x="5611814" y="2778760"/>
            <a:ext cx="0" cy="1115815"/>
          </a:xfrm>
          <a:prstGeom prst="line">
            <a:avLst/>
          </a:prstGeom>
          <a:ln w="25400">
            <a:solidFill>
              <a:srgbClr val="91000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0738E6C6-38B7-6C40-B91B-C293744D3433}"/>
              </a:ext>
            </a:extLst>
          </p:cNvPr>
          <p:cNvCxnSpPr>
            <a:cxnSpLocks/>
          </p:cNvCxnSpPr>
          <p:nvPr/>
        </p:nvCxnSpPr>
        <p:spPr>
          <a:xfrm>
            <a:off x="6953974" y="2676293"/>
            <a:ext cx="0" cy="2242325"/>
          </a:xfrm>
          <a:prstGeom prst="line">
            <a:avLst/>
          </a:prstGeom>
          <a:ln w="25400">
            <a:solidFill>
              <a:srgbClr val="91000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64E41AE5-FF50-CC47-A6A5-EC7052401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977" y="1968230"/>
            <a:ext cx="810530" cy="810530"/>
          </a:xfrm>
          <a:prstGeom prst="rect">
            <a:avLst/>
          </a:prstGeom>
        </p:spPr>
      </p:pic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E1C6BAA9-72DD-9345-A08A-D446E0F43C26}"/>
              </a:ext>
            </a:extLst>
          </p:cNvPr>
          <p:cNvCxnSpPr>
            <a:cxnSpLocks/>
          </p:cNvCxnSpPr>
          <p:nvPr/>
        </p:nvCxnSpPr>
        <p:spPr>
          <a:xfrm>
            <a:off x="10196247" y="2408544"/>
            <a:ext cx="0" cy="2554773"/>
          </a:xfrm>
          <a:prstGeom prst="line">
            <a:avLst/>
          </a:prstGeom>
          <a:ln w="25400">
            <a:solidFill>
              <a:srgbClr val="91000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FC081D89-1F95-1E46-B85B-4E65F5BCA2F4}"/>
              </a:ext>
            </a:extLst>
          </p:cNvPr>
          <p:cNvCxnSpPr>
            <a:cxnSpLocks/>
          </p:cNvCxnSpPr>
          <p:nvPr/>
        </p:nvCxnSpPr>
        <p:spPr>
          <a:xfrm>
            <a:off x="4220905" y="2676293"/>
            <a:ext cx="0" cy="2242325"/>
          </a:xfrm>
          <a:prstGeom prst="line">
            <a:avLst/>
          </a:prstGeom>
          <a:ln w="25400">
            <a:solidFill>
              <a:srgbClr val="91000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3F93888-E590-3449-A99A-D6AF2E229DCC}"/>
              </a:ext>
            </a:extLst>
          </p:cNvPr>
          <p:cNvSpPr txBox="1"/>
          <p:nvPr/>
        </p:nvSpPr>
        <p:spPr>
          <a:xfrm>
            <a:off x="9125731" y="4985442"/>
            <a:ext cx="2141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/>
              <a:t>결과 반환</a:t>
            </a:r>
            <a:endParaRPr kumimoji="1" lang="ko-Kore-KR" altLang="en-US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B626EE-EE90-F04C-96ED-8ED911A5E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231" y="2003279"/>
            <a:ext cx="810530" cy="81053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3FD3593-65A3-3A43-B772-F6CB9A5980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438" y="1864949"/>
            <a:ext cx="943430" cy="94343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2F4FB5D8-FB63-BC40-BF32-41AE67C3F3FE}"/>
              </a:ext>
            </a:extLst>
          </p:cNvPr>
          <p:cNvGrpSpPr/>
          <p:nvPr/>
        </p:nvGrpSpPr>
        <p:grpSpPr>
          <a:xfrm>
            <a:off x="3815640" y="1918110"/>
            <a:ext cx="810530" cy="810530"/>
            <a:chOff x="3496515" y="1959361"/>
            <a:chExt cx="810530" cy="810530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C5E5EFC6-0F1F-9246-8E49-61C51354DFF3}"/>
                </a:ext>
              </a:extLst>
            </p:cNvPr>
            <p:cNvSpPr/>
            <p:nvPr/>
          </p:nvSpPr>
          <p:spPr>
            <a:xfrm>
              <a:off x="3514185" y="1968230"/>
              <a:ext cx="790186" cy="765445"/>
            </a:xfrm>
            <a:prstGeom prst="ellipse">
              <a:avLst/>
            </a:prstGeom>
            <a:solidFill>
              <a:srgbClr val="403A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17" name="그림 16" descr="그리기이(가) 표시된 사진&#10;&#10;자동 생성된 설명">
              <a:extLst>
                <a:ext uri="{FF2B5EF4-FFF2-40B4-BE49-F238E27FC236}">
                  <a16:creationId xmlns:a16="http://schemas.microsoft.com/office/drawing/2014/main" id="{A2A04DC6-DF45-614A-B469-E8E214137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6515" y="1959361"/>
              <a:ext cx="810530" cy="810530"/>
            </a:xfrm>
            <a:prstGeom prst="rect">
              <a:avLst/>
            </a:prstGeom>
          </p:spPr>
        </p:pic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255BEC6B-FF0F-7943-BE7E-D9C86F3C1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982" y="1968230"/>
            <a:ext cx="810530" cy="81053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0275784-DB79-AE4A-8937-EBCE351DCD8C}"/>
              </a:ext>
            </a:extLst>
          </p:cNvPr>
          <p:cNvSpPr txBox="1"/>
          <p:nvPr/>
        </p:nvSpPr>
        <p:spPr>
          <a:xfrm>
            <a:off x="3016054" y="4987054"/>
            <a:ext cx="2412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LG </a:t>
            </a:r>
            <a:r>
              <a:rPr kumimoji="1" lang="ko-KR" altLang="en-US" b="1" dirty="0" err="1"/>
              <a:t>프라엘</a:t>
            </a:r>
            <a:r>
              <a:rPr kumimoji="1" lang="ko-KR" altLang="en-US" b="1" dirty="0"/>
              <a:t> 제품 사용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81453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chemeClr val="tx2"/>
          </a:fgClr>
          <a:bgClr>
            <a:schemeClr val="tx2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EE5055B2-695E-E949-83EF-F3AC94A5370A}"/>
              </a:ext>
            </a:extLst>
          </p:cNvPr>
          <p:cNvGrpSpPr/>
          <p:nvPr/>
        </p:nvGrpSpPr>
        <p:grpSpPr>
          <a:xfrm>
            <a:off x="827314" y="199764"/>
            <a:ext cx="10943772" cy="6386285"/>
            <a:chOff x="1436914" y="232228"/>
            <a:chExt cx="10334172" cy="6386285"/>
          </a:xfrm>
        </p:grpSpPr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id="{9AB1C49D-78D3-E341-B167-82A0DFA12292}"/>
                </a:ext>
              </a:extLst>
            </p:cNvPr>
            <p:cNvSpPr/>
            <p:nvPr/>
          </p:nvSpPr>
          <p:spPr>
            <a:xfrm>
              <a:off x="1436914" y="232228"/>
              <a:ext cx="10334172" cy="6386285"/>
            </a:xfrm>
            <a:prstGeom prst="roundRect">
              <a:avLst>
                <a:gd name="adj" fmla="val 2349"/>
              </a:avLst>
            </a:prstGeom>
            <a:solidFill>
              <a:schemeClr val="bg1"/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모서리가 둥근 직사각형 25">
              <a:extLst>
                <a:ext uri="{FF2B5EF4-FFF2-40B4-BE49-F238E27FC236}">
                  <a16:creationId xmlns:a16="http://schemas.microsoft.com/office/drawing/2014/main" id="{8B6CC0EE-8B19-FE4F-967A-5CAE192EFEB2}"/>
                </a:ext>
              </a:extLst>
            </p:cNvPr>
            <p:cNvSpPr/>
            <p:nvPr/>
          </p:nvSpPr>
          <p:spPr>
            <a:xfrm>
              <a:off x="1553029" y="355601"/>
              <a:ext cx="10087428" cy="6146799"/>
            </a:xfrm>
            <a:prstGeom prst="roundRect">
              <a:avLst>
                <a:gd name="adj" fmla="val 2349"/>
              </a:avLst>
            </a:prstGeom>
            <a:noFill/>
            <a:ln w="31750" cap="rnd">
              <a:solidFill>
                <a:srgbClr val="905C4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타원 1"/>
          <p:cNvSpPr/>
          <p:nvPr/>
        </p:nvSpPr>
        <p:spPr>
          <a:xfrm rot="21259363">
            <a:off x="179644" y="5077953"/>
            <a:ext cx="940187" cy="232141"/>
          </a:xfrm>
          <a:prstGeom prst="ellipse">
            <a:avLst/>
          </a:prstGeom>
          <a:gradFill flip="none" rotWithShape="1">
            <a:gsLst>
              <a:gs pos="0">
                <a:srgbClr val="A20000">
                  <a:shade val="30000"/>
                  <a:satMod val="115000"/>
                </a:srgbClr>
              </a:gs>
              <a:gs pos="50000">
                <a:srgbClr val="A20000">
                  <a:shade val="67500"/>
                  <a:satMod val="115000"/>
                </a:srgbClr>
              </a:gs>
              <a:gs pos="100000">
                <a:srgbClr val="A2000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74171" y="879323"/>
            <a:ext cx="943429" cy="4355886"/>
            <a:chOff x="783771" y="468125"/>
            <a:chExt cx="943429" cy="2797589"/>
          </a:xfrm>
        </p:grpSpPr>
        <p:sp>
          <p:nvSpPr>
            <p:cNvPr id="6" name="직사각형 5"/>
            <p:cNvSpPr/>
            <p:nvPr/>
          </p:nvSpPr>
          <p:spPr>
            <a:xfrm>
              <a:off x="783771" y="468125"/>
              <a:ext cx="943429" cy="2797589"/>
            </a:xfrm>
            <a:custGeom>
              <a:avLst/>
              <a:gdLst>
                <a:gd name="connsiteX0" fmla="*/ 0 w 943429"/>
                <a:gd name="connsiteY0" fmla="*/ 0 h 4288153"/>
                <a:gd name="connsiteX1" fmla="*/ 943429 w 943429"/>
                <a:gd name="connsiteY1" fmla="*/ 0 h 4288153"/>
                <a:gd name="connsiteX2" fmla="*/ 943429 w 943429"/>
                <a:gd name="connsiteY2" fmla="*/ 4288153 h 4288153"/>
                <a:gd name="connsiteX3" fmla="*/ 0 w 943429"/>
                <a:gd name="connsiteY3" fmla="*/ 4288153 h 4288153"/>
                <a:gd name="connsiteX4" fmla="*/ 0 w 943429"/>
                <a:gd name="connsiteY4" fmla="*/ 0 h 4288153"/>
                <a:gd name="connsiteX0" fmla="*/ 0 w 943429"/>
                <a:gd name="connsiteY0" fmla="*/ 0 h 4288153"/>
                <a:gd name="connsiteX1" fmla="*/ 943429 w 943429"/>
                <a:gd name="connsiteY1" fmla="*/ 0 h 4288153"/>
                <a:gd name="connsiteX2" fmla="*/ 943429 w 943429"/>
                <a:gd name="connsiteY2" fmla="*/ 4288153 h 4288153"/>
                <a:gd name="connsiteX3" fmla="*/ 0 w 943429"/>
                <a:gd name="connsiteY3" fmla="*/ 4288153 h 4288153"/>
                <a:gd name="connsiteX4" fmla="*/ 0 w 943429"/>
                <a:gd name="connsiteY4" fmla="*/ 0 h 4288153"/>
                <a:gd name="connsiteX0" fmla="*/ 0 w 943429"/>
                <a:gd name="connsiteY0" fmla="*/ 67733 h 4355886"/>
                <a:gd name="connsiteX1" fmla="*/ 943429 w 943429"/>
                <a:gd name="connsiteY1" fmla="*/ 67733 h 4355886"/>
                <a:gd name="connsiteX2" fmla="*/ 943429 w 943429"/>
                <a:gd name="connsiteY2" fmla="*/ 4355886 h 4355886"/>
                <a:gd name="connsiteX3" fmla="*/ 0 w 943429"/>
                <a:gd name="connsiteY3" fmla="*/ 4355886 h 4355886"/>
                <a:gd name="connsiteX4" fmla="*/ 0 w 943429"/>
                <a:gd name="connsiteY4" fmla="*/ 67733 h 4355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3429" h="4355886">
                  <a:moveTo>
                    <a:pt x="0" y="67733"/>
                  </a:moveTo>
                  <a:cubicBezTo>
                    <a:pt x="285901" y="-84667"/>
                    <a:pt x="628953" y="67733"/>
                    <a:pt x="943429" y="67733"/>
                  </a:cubicBezTo>
                  <a:lnTo>
                    <a:pt x="943429" y="4355886"/>
                  </a:lnTo>
                  <a:cubicBezTo>
                    <a:pt x="628953" y="4355886"/>
                    <a:pt x="263676" y="4235236"/>
                    <a:pt x="0" y="4355886"/>
                  </a:cubicBezTo>
                  <a:lnTo>
                    <a:pt x="0" y="67733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00000">
                    <a:lumMod val="78000"/>
                  </a:srgbClr>
                </a:gs>
                <a:gs pos="26000">
                  <a:srgbClr val="C00000">
                    <a:shade val="30000"/>
                    <a:satMod val="115000"/>
                  </a:srgbClr>
                </a:gs>
                <a:gs pos="84000">
                  <a:srgbClr val="A20000">
                    <a:lumMod val="98000"/>
                  </a:srgbClr>
                </a:gs>
              </a:gsLst>
              <a:lin ang="10800000" scaled="0"/>
              <a:tileRect/>
            </a:gradFill>
            <a:ln>
              <a:noFill/>
            </a:ln>
            <a:effectLst>
              <a:outerShdw blurRad="215900" dist="292100" dir="6000000" sx="95000" sy="95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/>
            <p:nvPr/>
          </p:nvCxnSpPr>
          <p:spPr>
            <a:xfrm rot="5400000">
              <a:off x="275029" y="1859370"/>
              <a:ext cx="2556000" cy="0"/>
            </a:xfrm>
            <a:prstGeom prst="line">
              <a:avLst/>
            </a:prstGeom>
            <a:ln w="31750" cap="rnd">
              <a:solidFill>
                <a:schemeClr val="bg1">
                  <a:lumMod val="9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380974" y="635885"/>
            <a:ext cx="5230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3.</a:t>
            </a:r>
            <a:r>
              <a:rPr lang="ko-KR" altLang="en-US" sz="2800" b="1" dirty="0"/>
              <a:t> 알고리즘 검토</a:t>
            </a:r>
            <a:endParaRPr lang="en-US" altLang="ko-KR" sz="28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5206F8-E61D-ED43-BB7B-EB7BF9823E6B}"/>
              </a:ext>
            </a:extLst>
          </p:cNvPr>
          <p:cNvSpPr/>
          <p:nvPr/>
        </p:nvSpPr>
        <p:spPr>
          <a:xfrm rot="16200000">
            <a:off x="-1545227" y="2491277"/>
            <a:ext cx="436911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i="1" dirty="0" err="1">
                <a:solidFill>
                  <a:schemeClr val="bg1"/>
                </a:solidFill>
              </a:rPr>
              <a:t>algoITso</a:t>
            </a:r>
            <a:r>
              <a:rPr lang="en-US" altLang="ko-KR" sz="2400" b="1" i="1" dirty="0">
                <a:solidFill>
                  <a:schemeClr val="bg1"/>
                </a:solidFill>
              </a:rPr>
              <a:t> – LG </a:t>
            </a:r>
            <a:r>
              <a:rPr lang="en-US" altLang="ko-KR" sz="2400" b="1" i="1" dirty="0" err="1">
                <a:solidFill>
                  <a:schemeClr val="bg1"/>
                </a:solidFill>
              </a:rPr>
              <a:t>BeautyCare</a:t>
            </a:r>
            <a:endParaRPr lang="en-US" altLang="ko-KR" sz="2400" b="1" i="1" dirty="0">
              <a:solidFill>
                <a:schemeClr val="bg1"/>
              </a:solidFill>
            </a:endParaRPr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B0ACF4D3-5A20-FA40-9D9A-AA87BC075055}"/>
              </a:ext>
            </a:extLst>
          </p:cNvPr>
          <p:cNvSpPr txBox="1">
            <a:spLocks/>
          </p:cNvSpPr>
          <p:nvPr/>
        </p:nvSpPr>
        <p:spPr>
          <a:xfrm>
            <a:off x="1640186" y="1227341"/>
            <a:ext cx="976440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800" b="0" kern="1200" spc="-1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0" kern="1200" spc="-1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0" kern="1200" spc="-1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771650" indent="-4000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romanUcPeriod"/>
              <a:defRPr sz="18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28850" indent="-4000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romanUcPeriod"/>
              <a:defRPr sz="18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3-1.</a:t>
            </a:r>
            <a:r>
              <a:rPr lang="ko-KR" altLang="en-US" b="1" dirty="0"/>
              <a:t> 모공 검출 알고리즘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AAF00092-792C-C94F-A4C9-423DFCEB4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232" y="2280192"/>
            <a:ext cx="1418793" cy="115144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6320A7E-AFE2-AF4D-9FD9-9D4BCBB81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290" y="2306865"/>
            <a:ext cx="1429381" cy="1103799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C051D92E-6D6C-614F-A2BF-1AC24EFCD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179" y="2365078"/>
            <a:ext cx="1363206" cy="1069389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8D14F2F5-02FC-D943-9BAB-9D7558D10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5142" y="4162406"/>
            <a:ext cx="1418793" cy="1082624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ED61DBD3-D021-8F4D-9012-302861561A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6995" y="4162406"/>
            <a:ext cx="1439969" cy="1085271"/>
          </a:xfrm>
          <a:prstGeom prst="rect">
            <a:avLst/>
          </a:prstGeom>
        </p:spPr>
      </p:pic>
      <p:sp>
        <p:nvSpPr>
          <p:cNvPr id="95" name="AutoShape 6">
            <a:extLst>
              <a:ext uri="{FF2B5EF4-FFF2-40B4-BE49-F238E27FC236}">
                <a16:creationId xmlns:a16="http://schemas.microsoft.com/office/drawing/2014/main" id="{9BF379C8-C241-DE42-B343-865B22B188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1822" y="1964473"/>
            <a:ext cx="3674372" cy="3526757"/>
          </a:xfrm>
          <a:prstGeom prst="roundRect">
            <a:avLst>
              <a:gd name="adj" fmla="val 3157"/>
            </a:avLst>
          </a:prstGeom>
          <a:noFill/>
          <a:ln w="19050" algn="ctr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pPr latinLnBrk="0"/>
            <a:endParaRPr lang="ko-KR" altLang="en-US" sz="1200" b="1">
              <a:latin typeface="+mj-ea"/>
              <a:ea typeface="+mj-ea"/>
            </a:endParaRPr>
          </a:p>
        </p:txBody>
      </p:sp>
      <p:sp>
        <p:nvSpPr>
          <p:cNvPr id="96" name="AutoShape 17">
            <a:extLst>
              <a:ext uri="{FF2B5EF4-FFF2-40B4-BE49-F238E27FC236}">
                <a16:creationId xmlns:a16="http://schemas.microsoft.com/office/drawing/2014/main" id="{3B8E5410-3C06-5D4C-A226-C2A406F0A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0186" y="1916501"/>
            <a:ext cx="3696282" cy="293615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 latinLnBrk="0">
              <a:lnSpc>
                <a:spcPct val="90000"/>
              </a:lnSpc>
            </a:pPr>
            <a:r>
              <a:rPr lang="ko-KR" altLang="en-US" sz="1300" b="1" dirty="0">
                <a:solidFill>
                  <a:schemeClr val="bg1"/>
                </a:solidFill>
                <a:latin typeface="+mj-ea"/>
                <a:ea typeface="+mj-ea"/>
              </a:rPr>
              <a:t>모공 검출 과정</a:t>
            </a:r>
            <a:endParaRPr lang="en-US" altLang="ko-KR" sz="13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A707F0-7B5C-C34F-92FC-5D972298B586}"/>
              </a:ext>
            </a:extLst>
          </p:cNvPr>
          <p:cNvSpPr txBox="1"/>
          <p:nvPr/>
        </p:nvSpPr>
        <p:spPr>
          <a:xfrm>
            <a:off x="1819144" y="2356862"/>
            <a:ext cx="3383000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ko-KR" altLang="en-US" sz="1200" b="1" dirty="0"/>
              <a:t>원본 이미지 </a:t>
            </a:r>
            <a:r>
              <a:rPr lang="en-US" altLang="ko-KR" sz="1200" b="1" dirty="0"/>
              <a:t>grayscale </a:t>
            </a:r>
            <a:r>
              <a:rPr lang="ko-KR" altLang="en-US" sz="1200" b="1" dirty="0"/>
              <a:t>적용</a:t>
            </a:r>
            <a:br>
              <a:rPr lang="en-US" altLang="ko-KR" sz="1200" dirty="0"/>
            </a:br>
            <a:r>
              <a:rPr lang="en-US" altLang="ko-KR" sz="1200" dirty="0"/>
              <a:t>-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ko-KR" altLang="en-US" sz="1200" dirty="0"/>
              <a:t>차 </a:t>
            </a:r>
            <a:r>
              <a:rPr lang="en-US" altLang="ko-KR" sz="1200" dirty="0"/>
              <a:t>noise </a:t>
            </a:r>
            <a:r>
              <a:rPr lang="ko-KR" altLang="en-US" sz="1200" dirty="0"/>
              <a:t>제거를 위함</a:t>
            </a:r>
            <a:br>
              <a:rPr lang="en-US" altLang="ko-KR" sz="1200" dirty="0"/>
            </a:br>
            <a:r>
              <a:rPr lang="en-US" altLang="ko-KR" sz="1200" dirty="0"/>
              <a:t>-</a:t>
            </a:r>
            <a:r>
              <a:rPr lang="ko-KR" altLang="en-US" sz="1200" dirty="0"/>
              <a:t> </a:t>
            </a:r>
            <a:r>
              <a:rPr lang="en-US" altLang="ko-KR" sz="1200" dirty="0"/>
              <a:t>OpenCV</a:t>
            </a:r>
            <a:r>
              <a:rPr lang="ko-KR" altLang="en-US" sz="1200" dirty="0"/>
              <a:t>의 기본 노이즈 제거 기능 이용</a:t>
            </a:r>
            <a:endParaRPr lang="en-US" altLang="ko-KR" sz="1200" dirty="0"/>
          </a:p>
          <a:p>
            <a:pPr marL="342900" indent="-342900">
              <a:buAutoNum type="arabicPeriod"/>
            </a:pPr>
            <a:endParaRPr lang="en-US" altLang="ko-KR" sz="1200" b="1" dirty="0"/>
          </a:p>
          <a:p>
            <a:pPr marL="342900" indent="-342900">
              <a:buAutoNum type="arabicPeriod"/>
            </a:pPr>
            <a:r>
              <a:rPr lang="en-US" altLang="ko-KR" sz="1200" b="1" dirty="0"/>
              <a:t>Median filtering</a:t>
            </a:r>
            <a:r>
              <a:rPr lang="ko-KR" altLang="en-US" sz="1200" b="1" dirty="0"/>
              <a:t> 적용</a:t>
            </a:r>
            <a:br>
              <a:rPr lang="en-US" altLang="ko-KR" sz="1200" dirty="0"/>
            </a:br>
            <a:r>
              <a:rPr lang="en-US" altLang="ko-KR" sz="1200" dirty="0"/>
              <a:t>-</a:t>
            </a:r>
            <a:r>
              <a:rPr lang="ko-KR" altLang="en-US" sz="1200" dirty="0"/>
              <a:t> </a:t>
            </a:r>
            <a:r>
              <a:rPr lang="en-US" altLang="ko-KR" sz="1200" dirty="0"/>
              <a:t>2</a:t>
            </a:r>
            <a:r>
              <a:rPr lang="ko-KR" altLang="en-US" sz="1200" dirty="0"/>
              <a:t>차 </a:t>
            </a:r>
            <a:r>
              <a:rPr lang="en-US" altLang="ko-KR" sz="1200" dirty="0"/>
              <a:t>noise</a:t>
            </a:r>
            <a:r>
              <a:rPr lang="ko-KR" altLang="en-US" sz="1200" dirty="0"/>
              <a:t> 제거를 위함</a:t>
            </a:r>
            <a:endParaRPr lang="en-US" altLang="ko-KR" sz="1200" dirty="0"/>
          </a:p>
          <a:p>
            <a:pPr marL="342900" indent="-342900">
              <a:buAutoNum type="arabicPeriod"/>
            </a:pPr>
            <a:endParaRPr lang="en-US" altLang="ko-KR" sz="1200" dirty="0"/>
          </a:p>
          <a:p>
            <a:pPr marL="342900" indent="-342900">
              <a:buAutoNum type="arabicPeriod"/>
            </a:pPr>
            <a:r>
              <a:rPr lang="en-US" altLang="ko-KR" sz="1200" b="1" dirty="0"/>
              <a:t>Contrast stretching </a:t>
            </a:r>
            <a:r>
              <a:rPr lang="ko-KR" altLang="en-US" sz="1200" b="1" dirty="0"/>
              <a:t>적용</a:t>
            </a:r>
            <a:br>
              <a:rPr lang="en-US" altLang="ko-KR" sz="1200" dirty="0"/>
            </a:br>
            <a:r>
              <a:rPr lang="en-US" altLang="ko-KR" sz="1200" dirty="0"/>
              <a:t>-</a:t>
            </a:r>
            <a:r>
              <a:rPr lang="ko-KR" altLang="en-US" sz="1200" dirty="0"/>
              <a:t> 명암 대비를 위함</a:t>
            </a:r>
            <a:endParaRPr lang="en-US" altLang="ko-KR" sz="1200" dirty="0"/>
          </a:p>
          <a:p>
            <a:pPr marL="342900" indent="-342900">
              <a:buAutoNum type="arabicPeriod"/>
            </a:pP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200" b="1" dirty="0"/>
              <a:t>특이점 추출을 위한 </a:t>
            </a:r>
            <a:r>
              <a:rPr lang="en-US" altLang="ko-KR" sz="1200" b="1" dirty="0"/>
              <a:t>Black-hat </a:t>
            </a:r>
            <a:r>
              <a:rPr lang="ko-KR" altLang="en-US" sz="1200" b="1" dirty="0"/>
              <a:t>연산 진행</a:t>
            </a:r>
            <a:endParaRPr lang="en-US" altLang="ko-KR" sz="1200" b="1" dirty="0"/>
          </a:p>
          <a:p>
            <a:pPr marL="342900" indent="-342900">
              <a:buAutoNum type="arabicPeriod"/>
            </a:pPr>
            <a:endParaRPr lang="en-US" altLang="ko-KR" sz="1200" b="1" dirty="0"/>
          </a:p>
          <a:p>
            <a:pPr marL="342900" indent="-342900">
              <a:buAutoNum type="arabicPeriod"/>
            </a:pPr>
            <a:r>
              <a:rPr lang="ko-KR" altLang="en-US" sz="1200" b="1" dirty="0"/>
              <a:t>위치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경계 검출</a:t>
            </a:r>
            <a:br>
              <a:rPr lang="en-US" altLang="ko-KR" sz="1200" b="1" dirty="0"/>
            </a:br>
            <a:r>
              <a:rPr lang="en-US" altLang="ko-KR" sz="1200" dirty="0"/>
              <a:t>-</a:t>
            </a:r>
            <a:r>
              <a:rPr lang="ko-KR" altLang="en-US" sz="1200" dirty="0"/>
              <a:t> </a:t>
            </a:r>
            <a:r>
              <a:rPr lang="en-US" altLang="ko-KR" sz="1200" dirty="0"/>
              <a:t>Labeling</a:t>
            </a:r>
            <a:r>
              <a:rPr lang="ko-KR" altLang="en-US" sz="1200" dirty="0"/>
              <a:t>을 통한 모공 표시</a:t>
            </a:r>
            <a:endParaRPr lang="en-US" altLang="ko-KR" sz="1200" dirty="0"/>
          </a:p>
          <a:p>
            <a:pPr marL="342900" indent="-342900">
              <a:buAutoNum type="arabicPeriod"/>
            </a:pPr>
            <a:endParaRPr lang="en-US" altLang="ko-KR" sz="1200" b="1" dirty="0"/>
          </a:p>
          <a:p>
            <a:pPr marL="342900" indent="-342900">
              <a:buAutoNum type="arabicPeriod"/>
            </a:pPr>
            <a:r>
              <a:rPr lang="ko-KR" altLang="en-US" sz="1200" b="1" dirty="0"/>
              <a:t>검출 결과 확인</a:t>
            </a:r>
            <a:endParaRPr lang="en-US" altLang="ko-KR" sz="1200" b="1" dirty="0"/>
          </a:p>
          <a:p>
            <a:endParaRPr kumimoji="1" lang="ko-Kore-KR" altLang="en-US" sz="1500" dirty="0"/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C4CEACA1-01D3-324D-B60A-B930EC2C67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7744" y="4162406"/>
            <a:ext cx="1439969" cy="1085271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26FAE4A0-79C7-2B49-8C0F-3E474112422B}"/>
              </a:ext>
            </a:extLst>
          </p:cNvPr>
          <p:cNvSpPr/>
          <p:nvPr/>
        </p:nvSpPr>
        <p:spPr>
          <a:xfrm>
            <a:off x="10595735" y="4322131"/>
            <a:ext cx="48126" cy="48126"/>
          </a:xfrm>
          <a:prstGeom prst="ellipse">
            <a:avLst/>
          </a:prstGeom>
          <a:solidFill>
            <a:srgbClr val="00FF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DF44A9FA-7DF6-D442-A21D-5599B1B4CA9E}"/>
              </a:ext>
            </a:extLst>
          </p:cNvPr>
          <p:cNvSpPr/>
          <p:nvPr/>
        </p:nvSpPr>
        <p:spPr>
          <a:xfrm>
            <a:off x="10666073" y="4396171"/>
            <a:ext cx="48126" cy="48126"/>
          </a:xfrm>
          <a:prstGeom prst="ellipse">
            <a:avLst/>
          </a:prstGeom>
          <a:solidFill>
            <a:srgbClr val="00FF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A9C9513E-0A91-F74E-B369-761C2ABAC39E}"/>
              </a:ext>
            </a:extLst>
          </p:cNvPr>
          <p:cNvSpPr/>
          <p:nvPr/>
        </p:nvSpPr>
        <p:spPr>
          <a:xfrm>
            <a:off x="10643861" y="4445504"/>
            <a:ext cx="48126" cy="48126"/>
          </a:xfrm>
          <a:prstGeom prst="ellipse">
            <a:avLst/>
          </a:prstGeom>
          <a:solidFill>
            <a:srgbClr val="00FF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2C78137-DB04-3040-9C74-0B0F75F64907}"/>
              </a:ext>
            </a:extLst>
          </p:cNvPr>
          <p:cNvSpPr/>
          <p:nvPr/>
        </p:nvSpPr>
        <p:spPr>
          <a:xfrm>
            <a:off x="9862788" y="4262899"/>
            <a:ext cx="48126" cy="48126"/>
          </a:xfrm>
          <a:prstGeom prst="ellipse">
            <a:avLst/>
          </a:prstGeom>
          <a:solidFill>
            <a:srgbClr val="00FF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99146C8B-120D-F14F-9FCB-C89FBCFC55BE}"/>
              </a:ext>
            </a:extLst>
          </p:cNvPr>
          <p:cNvSpPr/>
          <p:nvPr/>
        </p:nvSpPr>
        <p:spPr>
          <a:xfrm>
            <a:off x="9933126" y="4336939"/>
            <a:ext cx="48126" cy="48126"/>
          </a:xfrm>
          <a:prstGeom prst="ellipse">
            <a:avLst/>
          </a:prstGeom>
          <a:solidFill>
            <a:srgbClr val="00FF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2629537-5283-5343-800B-6E43D6FC6041}"/>
              </a:ext>
            </a:extLst>
          </p:cNvPr>
          <p:cNvSpPr/>
          <p:nvPr/>
        </p:nvSpPr>
        <p:spPr>
          <a:xfrm>
            <a:off x="9910914" y="4386272"/>
            <a:ext cx="48126" cy="48126"/>
          </a:xfrm>
          <a:prstGeom prst="ellipse">
            <a:avLst/>
          </a:prstGeom>
          <a:solidFill>
            <a:srgbClr val="00FF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1E81AE51-B94E-9E4D-93A1-2943786D28BF}"/>
              </a:ext>
            </a:extLst>
          </p:cNvPr>
          <p:cNvSpPr/>
          <p:nvPr/>
        </p:nvSpPr>
        <p:spPr>
          <a:xfrm rot="1143008">
            <a:off x="9947001" y="4248091"/>
            <a:ext cx="48126" cy="48126"/>
          </a:xfrm>
          <a:prstGeom prst="ellipse">
            <a:avLst/>
          </a:prstGeom>
          <a:solidFill>
            <a:srgbClr val="00FF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CC980ED-07DC-4443-B97B-D9C66B47A9DE}"/>
              </a:ext>
            </a:extLst>
          </p:cNvPr>
          <p:cNvSpPr/>
          <p:nvPr/>
        </p:nvSpPr>
        <p:spPr>
          <a:xfrm rot="1143008">
            <a:off x="10017339" y="4322131"/>
            <a:ext cx="48126" cy="48126"/>
          </a:xfrm>
          <a:prstGeom prst="ellipse">
            <a:avLst/>
          </a:prstGeom>
          <a:solidFill>
            <a:srgbClr val="00FF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1EB681F4-3908-5547-A47C-BE0C1F27D44C}"/>
              </a:ext>
            </a:extLst>
          </p:cNvPr>
          <p:cNvSpPr/>
          <p:nvPr/>
        </p:nvSpPr>
        <p:spPr>
          <a:xfrm rot="1143008">
            <a:off x="9995127" y="4371464"/>
            <a:ext cx="48126" cy="48126"/>
          </a:xfrm>
          <a:prstGeom prst="ellipse">
            <a:avLst/>
          </a:prstGeom>
          <a:solidFill>
            <a:srgbClr val="00FF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844FCDA0-F1A6-6A4B-B84C-2EC8D57D4987}"/>
              </a:ext>
            </a:extLst>
          </p:cNvPr>
          <p:cNvSpPr/>
          <p:nvPr/>
        </p:nvSpPr>
        <p:spPr>
          <a:xfrm rot="1143008">
            <a:off x="10298770" y="4465075"/>
            <a:ext cx="48126" cy="48126"/>
          </a:xfrm>
          <a:prstGeom prst="ellipse">
            <a:avLst/>
          </a:prstGeom>
          <a:solidFill>
            <a:srgbClr val="00FF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AE02929C-5CBC-3E46-8070-167C0154E6B8}"/>
              </a:ext>
            </a:extLst>
          </p:cNvPr>
          <p:cNvSpPr/>
          <p:nvPr/>
        </p:nvSpPr>
        <p:spPr>
          <a:xfrm rot="1143008">
            <a:off x="10369108" y="4539115"/>
            <a:ext cx="48126" cy="48126"/>
          </a:xfrm>
          <a:prstGeom prst="ellipse">
            <a:avLst/>
          </a:prstGeom>
          <a:solidFill>
            <a:srgbClr val="00FF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0A7AE0B2-FD45-874D-BEC7-8CDD2F3C61A0}"/>
              </a:ext>
            </a:extLst>
          </p:cNvPr>
          <p:cNvSpPr/>
          <p:nvPr/>
        </p:nvSpPr>
        <p:spPr>
          <a:xfrm rot="1143008">
            <a:off x="10346896" y="4588448"/>
            <a:ext cx="48126" cy="48126"/>
          </a:xfrm>
          <a:prstGeom prst="ellipse">
            <a:avLst/>
          </a:prstGeom>
          <a:solidFill>
            <a:srgbClr val="00FF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343A78C2-30C9-1940-8EA8-1836C85BBC45}"/>
              </a:ext>
            </a:extLst>
          </p:cNvPr>
          <p:cNvSpPr/>
          <p:nvPr/>
        </p:nvSpPr>
        <p:spPr>
          <a:xfrm rot="1143008">
            <a:off x="10376450" y="4426126"/>
            <a:ext cx="48126" cy="48126"/>
          </a:xfrm>
          <a:prstGeom prst="ellipse">
            <a:avLst/>
          </a:prstGeom>
          <a:solidFill>
            <a:srgbClr val="00FF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92968016-BE12-5E4E-95B8-81CB7E26BD93}"/>
              </a:ext>
            </a:extLst>
          </p:cNvPr>
          <p:cNvSpPr/>
          <p:nvPr/>
        </p:nvSpPr>
        <p:spPr>
          <a:xfrm rot="1143008">
            <a:off x="10446788" y="4500166"/>
            <a:ext cx="48126" cy="48126"/>
          </a:xfrm>
          <a:prstGeom prst="ellipse">
            <a:avLst/>
          </a:prstGeom>
          <a:solidFill>
            <a:srgbClr val="00FF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A937FB32-7EB1-3246-9F19-1A788F087CCB}"/>
              </a:ext>
            </a:extLst>
          </p:cNvPr>
          <p:cNvSpPr/>
          <p:nvPr/>
        </p:nvSpPr>
        <p:spPr>
          <a:xfrm rot="1143008">
            <a:off x="10424576" y="4549499"/>
            <a:ext cx="48126" cy="48126"/>
          </a:xfrm>
          <a:prstGeom prst="ellipse">
            <a:avLst/>
          </a:prstGeom>
          <a:solidFill>
            <a:srgbClr val="00FF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9564BB62-5159-5749-842D-CBCB5EAEF9D9}"/>
              </a:ext>
            </a:extLst>
          </p:cNvPr>
          <p:cNvSpPr/>
          <p:nvPr/>
        </p:nvSpPr>
        <p:spPr>
          <a:xfrm rot="1143008">
            <a:off x="10443003" y="4376793"/>
            <a:ext cx="48126" cy="48126"/>
          </a:xfrm>
          <a:prstGeom prst="ellipse">
            <a:avLst/>
          </a:prstGeom>
          <a:solidFill>
            <a:srgbClr val="00FF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0213A64-CB69-4C4C-9BD5-A3A8FAD74769}"/>
              </a:ext>
            </a:extLst>
          </p:cNvPr>
          <p:cNvSpPr/>
          <p:nvPr/>
        </p:nvSpPr>
        <p:spPr>
          <a:xfrm rot="1143008">
            <a:off x="10513341" y="4450833"/>
            <a:ext cx="48126" cy="48126"/>
          </a:xfrm>
          <a:prstGeom prst="ellipse">
            <a:avLst/>
          </a:prstGeom>
          <a:solidFill>
            <a:srgbClr val="00FF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822D90A7-1647-7B46-B2D9-FB74C6DFB359}"/>
              </a:ext>
            </a:extLst>
          </p:cNvPr>
          <p:cNvSpPr/>
          <p:nvPr/>
        </p:nvSpPr>
        <p:spPr>
          <a:xfrm rot="1143008">
            <a:off x="10491129" y="4500166"/>
            <a:ext cx="48126" cy="48126"/>
          </a:xfrm>
          <a:prstGeom prst="ellipse">
            <a:avLst/>
          </a:prstGeom>
          <a:solidFill>
            <a:srgbClr val="00FF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3C52B06C-8648-E14F-971C-AFA8DDC26A51}"/>
              </a:ext>
            </a:extLst>
          </p:cNvPr>
          <p:cNvSpPr/>
          <p:nvPr/>
        </p:nvSpPr>
        <p:spPr>
          <a:xfrm>
            <a:off x="10716180" y="4336939"/>
            <a:ext cx="48126" cy="48126"/>
          </a:xfrm>
          <a:prstGeom prst="ellipse">
            <a:avLst/>
          </a:prstGeom>
          <a:solidFill>
            <a:srgbClr val="00FF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24865363-1453-A947-89C5-1C54A1A67254}"/>
              </a:ext>
            </a:extLst>
          </p:cNvPr>
          <p:cNvSpPr/>
          <p:nvPr/>
        </p:nvSpPr>
        <p:spPr>
          <a:xfrm>
            <a:off x="10786518" y="4410979"/>
            <a:ext cx="48126" cy="48126"/>
          </a:xfrm>
          <a:prstGeom prst="ellipse">
            <a:avLst/>
          </a:prstGeom>
          <a:solidFill>
            <a:srgbClr val="00FF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0C79230F-377C-D349-9F88-70F08F42F9C6}"/>
              </a:ext>
            </a:extLst>
          </p:cNvPr>
          <p:cNvSpPr/>
          <p:nvPr/>
        </p:nvSpPr>
        <p:spPr>
          <a:xfrm>
            <a:off x="10764306" y="4460312"/>
            <a:ext cx="48126" cy="48126"/>
          </a:xfrm>
          <a:prstGeom prst="ellipse">
            <a:avLst/>
          </a:prstGeom>
          <a:solidFill>
            <a:srgbClr val="00FF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5BFF1223-05FA-7C43-A142-E3A271965ED6}"/>
              </a:ext>
            </a:extLst>
          </p:cNvPr>
          <p:cNvSpPr/>
          <p:nvPr/>
        </p:nvSpPr>
        <p:spPr>
          <a:xfrm rot="1143008">
            <a:off x="10563448" y="4391601"/>
            <a:ext cx="48126" cy="48126"/>
          </a:xfrm>
          <a:prstGeom prst="ellipse">
            <a:avLst/>
          </a:prstGeom>
          <a:solidFill>
            <a:srgbClr val="00FF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D19379D3-C3C0-6847-9CF3-E39DDDDAC0ED}"/>
              </a:ext>
            </a:extLst>
          </p:cNvPr>
          <p:cNvSpPr/>
          <p:nvPr/>
        </p:nvSpPr>
        <p:spPr>
          <a:xfrm rot="1143008">
            <a:off x="10633786" y="4465641"/>
            <a:ext cx="48126" cy="48126"/>
          </a:xfrm>
          <a:prstGeom prst="ellipse">
            <a:avLst/>
          </a:prstGeom>
          <a:solidFill>
            <a:srgbClr val="00FF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CF13D27B-7C91-9C4A-833E-29459A748116}"/>
              </a:ext>
            </a:extLst>
          </p:cNvPr>
          <p:cNvSpPr/>
          <p:nvPr/>
        </p:nvSpPr>
        <p:spPr>
          <a:xfrm rot="1143008">
            <a:off x="10611574" y="4514974"/>
            <a:ext cx="48126" cy="48126"/>
          </a:xfrm>
          <a:prstGeom prst="ellipse">
            <a:avLst/>
          </a:prstGeom>
          <a:solidFill>
            <a:srgbClr val="00FF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2C7EB575-0958-014C-B7D0-CF185B904BC2}"/>
              </a:ext>
            </a:extLst>
          </p:cNvPr>
          <p:cNvSpPr/>
          <p:nvPr/>
        </p:nvSpPr>
        <p:spPr>
          <a:xfrm>
            <a:off x="10595735" y="4561850"/>
            <a:ext cx="48126" cy="48126"/>
          </a:xfrm>
          <a:prstGeom prst="ellipse">
            <a:avLst/>
          </a:prstGeom>
          <a:solidFill>
            <a:srgbClr val="00FF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FA5D5BD2-46CD-FE4B-8950-12F7B3B7299C}"/>
              </a:ext>
            </a:extLst>
          </p:cNvPr>
          <p:cNvSpPr/>
          <p:nvPr/>
        </p:nvSpPr>
        <p:spPr>
          <a:xfrm>
            <a:off x="10666073" y="4635890"/>
            <a:ext cx="48126" cy="48126"/>
          </a:xfrm>
          <a:prstGeom prst="ellipse">
            <a:avLst/>
          </a:prstGeom>
          <a:solidFill>
            <a:srgbClr val="00FF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2D3FA5DF-A136-1242-8CA4-693CE49494F5}"/>
              </a:ext>
            </a:extLst>
          </p:cNvPr>
          <p:cNvSpPr/>
          <p:nvPr/>
        </p:nvSpPr>
        <p:spPr>
          <a:xfrm>
            <a:off x="10643861" y="4685223"/>
            <a:ext cx="48126" cy="48126"/>
          </a:xfrm>
          <a:prstGeom prst="ellipse">
            <a:avLst/>
          </a:prstGeom>
          <a:solidFill>
            <a:srgbClr val="00FF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53E932DE-085A-2B44-9DC8-FDABE854284F}"/>
              </a:ext>
            </a:extLst>
          </p:cNvPr>
          <p:cNvSpPr/>
          <p:nvPr/>
        </p:nvSpPr>
        <p:spPr>
          <a:xfrm rot="1143008">
            <a:off x="10443003" y="4616512"/>
            <a:ext cx="48126" cy="48126"/>
          </a:xfrm>
          <a:prstGeom prst="ellipse">
            <a:avLst/>
          </a:prstGeom>
          <a:solidFill>
            <a:srgbClr val="00FF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99466122-02D8-2D49-B6B9-E56CA2A9099D}"/>
              </a:ext>
            </a:extLst>
          </p:cNvPr>
          <p:cNvSpPr/>
          <p:nvPr/>
        </p:nvSpPr>
        <p:spPr>
          <a:xfrm rot="1143008">
            <a:off x="10513341" y="4690552"/>
            <a:ext cx="48126" cy="48126"/>
          </a:xfrm>
          <a:prstGeom prst="ellipse">
            <a:avLst/>
          </a:prstGeom>
          <a:solidFill>
            <a:srgbClr val="00FF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F85D21FB-25CE-BC4C-BACA-C29F3C8704A9}"/>
              </a:ext>
            </a:extLst>
          </p:cNvPr>
          <p:cNvSpPr/>
          <p:nvPr/>
        </p:nvSpPr>
        <p:spPr>
          <a:xfrm rot="1143008">
            <a:off x="10491129" y="4739885"/>
            <a:ext cx="48126" cy="48126"/>
          </a:xfrm>
          <a:prstGeom prst="ellipse">
            <a:avLst/>
          </a:prstGeom>
          <a:solidFill>
            <a:srgbClr val="00FF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FA4B205A-5860-3A48-990A-EECD416564AD}"/>
              </a:ext>
            </a:extLst>
          </p:cNvPr>
          <p:cNvSpPr/>
          <p:nvPr/>
        </p:nvSpPr>
        <p:spPr>
          <a:xfrm>
            <a:off x="10680253" y="4539656"/>
            <a:ext cx="48126" cy="48126"/>
          </a:xfrm>
          <a:prstGeom prst="ellipse">
            <a:avLst/>
          </a:prstGeom>
          <a:solidFill>
            <a:srgbClr val="00FF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58A953EF-7379-2C46-B357-E214D9DD434E}"/>
              </a:ext>
            </a:extLst>
          </p:cNvPr>
          <p:cNvSpPr/>
          <p:nvPr/>
        </p:nvSpPr>
        <p:spPr>
          <a:xfrm>
            <a:off x="10750591" y="4613696"/>
            <a:ext cx="48126" cy="48126"/>
          </a:xfrm>
          <a:prstGeom prst="ellipse">
            <a:avLst/>
          </a:prstGeom>
          <a:solidFill>
            <a:srgbClr val="00FF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9EAE20D8-756C-DC40-8984-2E3DB7354620}"/>
              </a:ext>
            </a:extLst>
          </p:cNvPr>
          <p:cNvSpPr/>
          <p:nvPr/>
        </p:nvSpPr>
        <p:spPr>
          <a:xfrm>
            <a:off x="10728379" y="4663029"/>
            <a:ext cx="48126" cy="48126"/>
          </a:xfrm>
          <a:prstGeom prst="ellipse">
            <a:avLst/>
          </a:prstGeom>
          <a:solidFill>
            <a:srgbClr val="00FF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B4BF2626-E601-1048-A3EB-BD57FBFE78B6}"/>
              </a:ext>
            </a:extLst>
          </p:cNvPr>
          <p:cNvSpPr/>
          <p:nvPr/>
        </p:nvSpPr>
        <p:spPr>
          <a:xfrm rot="1143008">
            <a:off x="10527521" y="4594318"/>
            <a:ext cx="48126" cy="48126"/>
          </a:xfrm>
          <a:prstGeom prst="ellipse">
            <a:avLst/>
          </a:prstGeom>
          <a:solidFill>
            <a:srgbClr val="00FF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A11AF1AD-FA9D-FF42-8478-DAC4E9686F54}"/>
              </a:ext>
            </a:extLst>
          </p:cNvPr>
          <p:cNvSpPr/>
          <p:nvPr/>
        </p:nvSpPr>
        <p:spPr>
          <a:xfrm rot="1143008">
            <a:off x="10597859" y="4668358"/>
            <a:ext cx="48126" cy="48126"/>
          </a:xfrm>
          <a:prstGeom prst="ellipse">
            <a:avLst/>
          </a:prstGeom>
          <a:solidFill>
            <a:srgbClr val="00FF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C8BA1AD2-53D6-6244-B4EA-91AA6A8AD093}"/>
              </a:ext>
            </a:extLst>
          </p:cNvPr>
          <p:cNvSpPr/>
          <p:nvPr/>
        </p:nvSpPr>
        <p:spPr>
          <a:xfrm rot="1143008">
            <a:off x="10575647" y="4717691"/>
            <a:ext cx="48126" cy="48126"/>
          </a:xfrm>
          <a:prstGeom prst="ellipse">
            <a:avLst/>
          </a:prstGeom>
          <a:solidFill>
            <a:srgbClr val="00FF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F157FABE-E23A-574B-B58B-055D905E3848}"/>
              </a:ext>
            </a:extLst>
          </p:cNvPr>
          <p:cNvSpPr/>
          <p:nvPr/>
        </p:nvSpPr>
        <p:spPr>
          <a:xfrm>
            <a:off x="10670034" y="4745772"/>
            <a:ext cx="48126" cy="48126"/>
          </a:xfrm>
          <a:prstGeom prst="ellipse">
            <a:avLst/>
          </a:prstGeom>
          <a:solidFill>
            <a:srgbClr val="00FF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DA517CA6-F6C3-4F41-8F71-E83072B7F79E}"/>
              </a:ext>
            </a:extLst>
          </p:cNvPr>
          <p:cNvSpPr/>
          <p:nvPr/>
        </p:nvSpPr>
        <p:spPr>
          <a:xfrm>
            <a:off x="10740372" y="4819812"/>
            <a:ext cx="48126" cy="48126"/>
          </a:xfrm>
          <a:prstGeom prst="ellipse">
            <a:avLst/>
          </a:prstGeom>
          <a:solidFill>
            <a:srgbClr val="00FF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3C0FA4C6-7A55-8A49-B6F1-AAC4F1DA5303}"/>
              </a:ext>
            </a:extLst>
          </p:cNvPr>
          <p:cNvSpPr/>
          <p:nvPr/>
        </p:nvSpPr>
        <p:spPr>
          <a:xfrm>
            <a:off x="10718160" y="4869145"/>
            <a:ext cx="48126" cy="48126"/>
          </a:xfrm>
          <a:prstGeom prst="ellipse">
            <a:avLst/>
          </a:prstGeom>
          <a:solidFill>
            <a:srgbClr val="00FF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D7542612-B001-6B4E-811E-85DF14A4819E}"/>
              </a:ext>
            </a:extLst>
          </p:cNvPr>
          <p:cNvSpPr/>
          <p:nvPr/>
        </p:nvSpPr>
        <p:spPr>
          <a:xfrm rot="1143008">
            <a:off x="10517302" y="4800434"/>
            <a:ext cx="48126" cy="48126"/>
          </a:xfrm>
          <a:prstGeom prst="ellipse">
            <a:avLst/>
          </a:prstGeom>
          <a:solidFill>
            <a:srgbClr val="00FF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F47780F4-9621-A84B-9EFC-613B2E78A39D}"/>
              </a:ext>
            </a:extLst>
          </p:cNvPr>
          <p:cNvSpPr/>
          <p:nvPr/>
        </p:nvSpPr>
        <p:spPr>
          <a:xfrm rot="1143008">
            <a:off x="10587640" y="4874474"/>
            <a:ext cx="48126" cy="48126"/>
          </a:xfrm>
          <a:prstGeom prst="ellipse">
            <a:avLst/>
          </a:prstGeom>
          <a:solidFill>
            <a:srgbClr val="00FF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2FD7B25D-47D3-B34B-92D5-23F7F9B811A9}"/>
              </a:ext>
            </a:extLst>
          </p:cNvPr>
          <p:cNvSpPr/>
          <p:nvPr/>
        </p:nvSpPr>
        <p:spPr>
          <a:xfrm rot="1143008">
            <a:off x="10565428" y="4923807"/>
            <a:ext cx="48126" cy="48126"/>
          </a:xfrm>
          <a:prstGeom prst="ellipse">
            <a:avLst/>
          </a:prstGeom>
          <a:solidFill>
            <a:srgbClr val="00FF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C3743B7E-A122-4C4D-B7C9-1E41A0B633E7}"/>
              </a:ext>
            </a:extLst>
          </p:cNvPr>
          <p:cNvCxnSpPr>
            <a:cxnSpLocks/>
          </p:cNvCxnSpPr>
          <p:nvPr/>
        </p:nvCxnSpPr>
        <p:spPr>
          <a:xfrm>
            <a:off x="9161671" y="2842345"/>
            <a:ext cx="463508" cy="0"/>
          </a:xfrm>
          <a:prstGeom prst="straightConnector1">
            <a:avLst/>
          </a:prstGeom>
          <a:ln w="63500">
            <a:solidFill>
              <a:srgbClr val="9100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C6FE163-2595-CE4A-A2C2-EA15FB4122E7}"/>
              </a:ext>
            </a:extLst>
          </p:cNvPr>
          <p:cNvCxnSpPr>
            <a:cxnSpLocks/>
          </p:cNvCxnSpPr>
          <p:nvPr/>
        </p:nvCxnSpPr>
        <p:spPr>
          <a:xfrm>
            <a:off x="7333935" y="2842345"/>
            <a:ext cx="463508" cy="0"/>
          </a:xfrm>
          <a:prstGeom prst="straightConnector1">
            <a:avLst/>
          </a:prstGeom>
          <a:ln w="63500">
            <a:solidFill>
              <a:srgbClr val="9100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91318F2E-CE1A-964D-9994-472B69CD4258}"/>
              </a:ext>
            </a:extLst>
          </p:cNvPr>
          <p:cNvCxnSpPr>
            <a:cxnSpLocks/>
          </p:cNvCxnSpPr>
          <p:nvPr/>
        </p:nvCxnSpPr>
        <p:spPr>
          <a:xfrm>
            <a:off x="9161671" y="4661821"/>
            <a:ext cx="463508" cy="0"/>
          </a:xfrm>
          <a:prstGeom prst="straightConnector1">
            <a:avLst/>
          </a:prstGeom>
          <a:ln w="63500">
            <a:solidFill>
              <a:srgbClr val="9100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1E2FDDE-3B91-5B45-B711-7638083C8519}"/>
              </a:ext>
            </a:extLst>
          </p:cNvPr>
          <p:cNvCxnSpPr>
            <a:cxnSpLocks/>
          </p:cNvCxnSpPr>
          <p:nvPr/>
        </p:nvCxnSpPr>
        <p:spPr>
          <a:xfrm>
            <a:off x="7333935" y="4661821"/>
            <a:ext cx="463508" cy="0"/>
          </a:xfrm>
          <a:prstGeom prst="straightConnector1">
            <a:avLst/>
          </a:prstGeom>
          <a:ln w="63500">
            <a:solidFill>
              <a:srgbClr val="9100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4F1437A9-8FA9-6C41-B06C-0729370B1DC7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6578434" y="3434467"/>
            <a:ext cx="3728348" cy="727939"/>
          </a:xfrm>
          <a:prstGeom prst="straightConnector1">
            <a:avLst/>
          </a:prstGeom>
          <a:ln w="63500">
            <a:solidFill>
              <a:srgbClr val="9100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AutoShape 6">
            <a:extLst>
              <a:ext uri="{FF2B5EF4-FFF2-40B4-BE49-F238E27FC236}">
                <a16:creationId xmlns:a16="http://schemas.microsoft.com/office/drawing/2014/main" id="{5D254E1B-8648-0348-B2C7-79D2214BC6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6047" y="1964473"/>
            <a:ext cx="5642030" cy="3526755"/>
          </a:xfrm>
          <a:prstGeom prst="roundRect">
            <a:avLst>
              <a:gd name="adj" fmla="val 3157"/>
            </a:avLst>
          </a:prstGeom>
          <a:noFill/>
          <a:ln w="19050" algn="ctr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pPr latinLnBrk="0"/>
            <a:endParaRPr lang="ko-KR" altLang="en-US" sz="1200" b="1">
              <a:latin typeface="+mj-ea"/>
              <a:ea typeface="+mj-ea"/>
            </a:endParaRPr>
          </a:p>
        </p:txBody>
      </p:sp>
      <p:sp>
        <p:nvSpPr>
          <p:cNvPr id="145" name="AutoShape 17">
            <a:extLst>
              <a:ext uri="{FF2B5EF4-FFF2-40B4-BE49-F238E27FC236}">
                <a16:creationId xmlns:a16="http://schemas.microsoft.com/office/drawing/2014/main" id="{A4AE281E-F10D-7348-BBA5-C56C746608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6047" y="1916501"/>
            <a:ext cx="5642030" cy="293615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 latinLnBrk="0">
              <a:lnSpc>
                <a:spcPct val="90000"/>
              </a:lnSpc>
            </a:pPr>
            <a:r>
              <a:rPr lang="ko-KR" altLang="en-US" sz="1300" b="1" dirty="0">
                <a:solidFill>
                  <a:schemeClr val="bg1"/>
                </a:solidFill>
                <a:latin typeface="+mj-ea"/>
                <a:ea typeface="+mj-ea"/>
              </a:rPr>
              <a:t>실제 모공 검출 과정</a:t>
            </a:r>
            <a:endParaRPr lang="en-US" altLang="ko-KR" sz="13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83120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chemeClr val="tx2"/>
          </a:fgClr>
          <a:bgClr>
            <a:schemeClr val="tx2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EE5055B2-695E-E949-83EF-F3AC94A5370A}"/>
              </a:ext>
            </a:extLst>
          </p:cNvPr>
          <p:cNvGrpSpPr/>
          <p:nvPr/>
        </p:nvGrpSpPr>
        <p:grpSpPr>
          <a:xfrm>
            <a:off x="827314" y="199764"/>
            <a:ext cx="10943772" cy="6386285"/>
            <a:chOff x="1436914" y="232228"/>
            <a:chExt cx="10334172" cy="6386285"/>
          </a:xfrm>
        </p:grpSpPr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id="{9AB1C49D-78D3-E341-B167-82A0DFA12292}"/>
                </a:ext>
              </a:extLst>
            </p:cNvPr>
            <p:cNvSpPr/>
            <p:nvPr/>
          </p:nvSpPr>
          <p:spPr>
            <a:xfrm>
              <a:off x="1436914" y="232228"/>
              <a:ext cx="10334172" cy="6386285"/>
            </a:xfrm>
            <a:prstGeom prst="roundRect">
              <a:avLst>
                <a:gd name="adj" fmla="val 2349"/>
              </a:avLst>
            </a:prstGeom>
            <a:solidFill>
              <a:schemeClr val="bg1"/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모서리가 둥근 직사각형 25">
              <a:extLst>
                <a:ext uri="{FF2B5EF4-FFF2-40B4-BE49-F238E27FC236}">
                  <a16:creationId xmlns:a16="http://schemas.microsoft.com/office/drawing/2014/main" id="{8B6CC0EE-8B19-FE4F-967A-5CAE192EFEB2}"/>
                </a:ext>
              </a:extLst>
            </p:cNvPr>
            <p:cNvSpPr/>
            <p:nvPr/>
          </p:nvSpPr>
          <p:spPr>
            <a:xfrm>
              <a:off x="1553029" y="355601"/>
              <a:ext cx="10087428" cy="6146799"/>
            </a:xfrm>
            <a:prstGeom prst="roundRect">
              <a:avLst>
                <a:gd name="adj" fmla="val 2349"/>
              </a:avLst>
            </a:prstGeom>
            <a:noFill/>
            <a:ln w="31750" cap="rnd">
              <a:solidFill>
                <a:srgbClr val="905C4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타원 1"/>
          <p:cNvSpPr/>
          <p:nvPr/>
        </p:nvSpPr>
        <p:spPr>
          <a:xfrm rot="21259363">
            <a:off x="179644" y="5077953"/>
            <a:ext cx="940187" cy="232141"/>
          </a:xfrm>
          <a:prstGeom prst="ellipse">
            <a:avLst/>
          </a:prstGeom>
          <a:gradFill flip="none" rotWithShape="1">
            <a:gsLst>
              <a:gs pos="0">
                <a:srgbClr val="A20000">
                  <a:shade val="30000"/>
                  <a:satMod val="115000"/>
                </a:srgbClr>
              </a:gs>
              <a:gs pos="50000">
                <a:srgbClr val="A20000">
                  <a:shade val="67500"/>
                  <a:satMod val="115000"/>
                </a:srgbClr>
              </a:gs>
              <a:gs pos="100000">
                <a:srgbClr val="A2000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74171" y="879323"/>
            <a:ext cx="943429" cy="4355886"/>
            <a:chOff x="783771" y="468125"/>
            <a:chExt cx="943429" cy="2797589"/>
          </a:xfrm>
        </p:grpSpPr>
        <p:sp>
          <p:nvSpPr>
            <p:cNvPr id="6" name="직사각형 5"/>
            <p:cNvSpPr/>
            <p:nvPr/>
          </p:nvSpPr>
          <p:spPr>
            <a:xfrm>
              <a:off x="783771" y="468125"/>
              <a:ext cx="943429" cy="2797589"/>
            </a:xfrm>
            <a:custGeom>
              <a:avLst/>
              <a:gdLst>
                <a:gd name="connsiteX0" fmla="*/ 0 w 943429"/>
                <a:gd name="connsiteY0" fmla="*/ 0 h 4288153"/>
                <a:gd name="connsiteX1" fmla="*/ 943429 w 943429"/>
                <a:gd name="connsiteY1" fmla="*/ 0 h 4288153"/>
                <a:gd name="connsiteX2" fmla="*/ 943429 w 943429"/>
                <a:gd name="connsiteY2" fmla="*/ 4288153 h 4288153"/>
                <a:gd name="connsiteX3" fmla="*/ 0 w 943429"/>
                <a:gd name="connsiteY3" fmla="*/ 4288153 h 4288153"/>
                <a:gd name="connsiteX4" fmla="*/ 0 w 943429"/>
                <a:gd name="connsiteY4" fmla="*/ 0 h 4288153"/>
                <a:gd name="connsiteX0" fmla="*/ 0 w 943429"/>
                <a:gd name="connsiteY0" fmla="*/ 0 h 4288153"/>
                <a:gd name="connsiteX1" fmla="*/ 943429 w 943429"/>
                <a:gd name="connsiteY1" fmla="*/ 0 h 4288153"/>
                <a:gd name="connsiteX2" fmla="*/ 943429 w 943429"/>
                <a:gd name="connsiteY2" fmla="*/ 4288153 h 4288153"/>
                <a:gd name="connsiteX3" fmla="*/ 0 w 943429"/>
                <a:gd name="connsiteY3" fmla="*/ 4288153 h 4288153"/>
                <a:gd name="connsiteX4" fmla="*/ 0 w 943429"/>
                <a:gd name="connsiteY4" fmla="*/ 0 h 4288153"/>
                <a:gd name="connsiteX0" fmla="*/ 0 w 943429"/>
                <a:gd name="connsiteY0" fmla="*/ 67733 h 4355886"/>
                <a:gd name="connsiteX1" fmla="*/ 943429 w 943429"/>
                <a:gd name="connsiteY1" fmla="*/ 67733 h 4355886"/>
                <a:gd name="connsiteX2" fmla="*/ 943429 w 943429"/>
                <a:gd name="connsiteY2" fmla="*/ 4355886 h 4355886"/>
                <a:gd name="connsiteX3" fmla="*/ 0 w 943429"/>
                <a:gd name="connsiteY3" fmla="*/ 4355886 h 4355886"/>
                <a:gd name="connsiteX4" fmla="*/ 0 w 943429"/>
                <a:gd name="connsiteY4" fmla="*/ 67733 h 4355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3429" h="4355886">
                  <a:moveTo>
                    <a:pt x="0" y="67733"/>
                  </a:moveTo>
                  <a:cubicBezTo>
                    <a:pt x="285901" y="-84667"/>
                    <a:pt x="628953" y="67733"/>
                    <a:pt x="943429" y="67733"/>
                  </a:cubicBezTo>
                  <a:lnTo>
                    <a:pt x="943429" y="4355886"/>
                  </a:lnTo>
                  <a:cubicBezTo>
                    <a:pt x="628953" y="4355886"/>
                    <a:pt x="263676" y="4235236"/>
                    <a:pt x="0" y="4355886"/>
                  </a:cubicBezTo>
                  <a:lnTo>
                    <a:pt x="0" y="67733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00000">
                    <a:lumMod val="78000"/>
                  </a:srgbClr>
                </a:gs>
                <a:gs pos="26000">
                  <a:srgbClr val="C00000">
                    <a:shade val="30000"/>
                    <a:satMod val="115000"/>
                  </a:srgbClr>
                </a:gs>
                <a:gs pos="84000">
                  <a:srgbClr val="A20000">
                    <a:lumMod val="98000"/>
                  </a:srgbClr>
                </a:gs>
              </a:gsLst>
              <a:lin ang="10800000" scaled="0"/>
              <a:tileRect/>
            </a:gradFill>
            <a:ln>
              <a:noFill/>
            </a:ln>
            <a:effectLst>
              <a:outerShdw blurRad="215900" dist="292100" dir="6000000" sx="95000" sy="95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/>
            <p:nvPr/>
          </p:nvCxnSpPr>
          <p:spPr>
            <a:xfrm rot="5400000">
              <a:off x="275029" y="1859370"/>
              <a:ext cx="2556000" cy="0"/>
            </a:xfrm>
            <a:prstGeom prst="line">
              <a:avLst/>
            </a:prstGeom>
            <a:ln w="31750" cap="rnd">
              <a:solidFill>
                <a:schemeClr val="bg1">
                  <a:lumMod val="9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380974" y="635885"/>
            <a:ext cx="5230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3.</a:t>
            </a:r>
            <a:r>
              <a:rPr lang="ko-KR" altLang="en-US" sz="2800" b="1" dirty="0"/>
              <a:t> 알고리즘 검토</a:t>
            </a:r>
            <a:endParaRPr lang="en-US" altLang="ko-KR" sz="28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5206F8-E61D-ED43-BB7B-EB7BF9823E6B}"/>
              </a:ext>
            </a:extLst>
          </p:cNvPr>
          <p:cNvSpPr/>
          <p:nvPr/>
        </p:nvSpPr>
        <p:spPr>
          <a:xfrm rot="16200000">
            <a:off x="-1545227" y="2491277"/>
            <a:ext cx="436911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i="1" dirty="0" err="1">
                <a:solidFill>
                  <a:schemeClr val="bg1"/>
                </a:solidFill>
              </a:rPr>
              <a:t>algoITso</a:t>
            </a:r>
            <a:r>
              <a:rPr lang="en-US" altLang="ko-KR" sz="2400" b="1" i="1" dirty="0">
                <a:solidFill>
                  <a:schemeClr val="bg1"/>
                </a:solidFill>
              </a:rPr>
              <a:t> – LG </a:t>
            </a:r>
            <a:r>
              <a:rPr lang="en-US" altLang="ko-KR" sz="2400" b="1" i="1" dirty="0" err="1">
                <a:solidFill>
                  <a:schemeClr val="bg1"/>
                </a:solidFill>
              </a:rPr>
              <a:t>BeautyCare</a:t>
            </a:r>
            <a:endParaRPr lang="en-US" altLang="ko-KR" sz="2400" b="1" i="1" dirty="0">
              <a:solidFill>
                <a:schemeClr val="bg1"/>
              </a:solidFill>
            </a:endParaRPr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B0ACF4D3-5A20-FA40-9D9A-AA87BC075055}"/>
              </a:ext>
            </a:extLst>
          </p:cNvPr>
          <p:cNvSpPr txBox="1">
            <a:spLocks/>
          </p:cNvSpPr>
          <p:nvPr/>
        </p:nvSpPr>
        <p:spPr>
          <a:xfrm>
            <a:off x="1640186" y="1227341"/>
            <a:ext cx="976440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800" b="0" kern="1200" spc="-1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0" kern="1200" spc="-1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0" kern="1200" spc="-1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771650" indent="-4000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romanUcPeriod"/>
              <a:defRPr sz="18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28850" indent="-4000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romanUcPeriod"/>
              <a:defRPr sz="18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3-2.</a:t>
            </a:r>
            <a:r>
              <a:rPr lang="ko-KR" altLang="en-US" b="1" dirty="0"/>
              <a:t> 주름 검출 알고리즘</a:t>
            </a:r>
          </a:p>
        </p:txBody>
      </p:sp>
      <p:sp>
        <p:nvSpPr>
          <p:cNvPr id="95" name="AutoShape 6">
            <a:extLst>
              <a:ext uri="{FF2B5EF4-FFF2-40B4-BE49-F238E27FC236}">
                <a16:creationId xmlns:a16="http://schemas.microsoft.com/office/drawing/2014/main" id="{9BF379C8-C241-DE42-B343-865B22B188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1822" y="1964473"/>
            <a:ext cx="3674372" cy="3526757"/>
          </a:xfrm>
          <a:prstGeom prst="roundRect">
            <a:avLst>
              <a:gd name="adj" fmla="val 3157"/>
            </a:avLst>
          </a:prstGeom>
          <a:noFill/>
          <a:ln w="19050" algn="ctr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pPr latinLnBrk="0"/>
            <a:endParaRPr lang="ko-KR" altLang="en-US" sz="1200" b="1">
              <a:latin typeface="+mj-ea"/>
              <a:ea typeface="+mj-ea"/>
            </a:endParaRPr>
          </a:p>
        </p:txBody>
      </p:sp>
      <p:sp>
        <p:nvSpPr>
          <p:cNvPr id="96" name="AutoShape 17">
            <a:extLst>
              <a:ext uri="{FF2B5EF4-FFF2-40B4-BE49-F238E27FC236}">
                <a16:creationId xmlns:a16="http://schemas.microsoft.com/office/drawing/2014/main" id="{3B8E5410-3C06-5D4C-A226-C2A406F0A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0186" y="1916501"/>
            <a:ext cx="3696282" cy="293615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 latinLnBrk="0">
              <a:lnSpc>
                <a:spcPct val="90000"/>
              </a:lnSpc>
            </a:pPr>
            <a:r>
              <a:rPr lang="ko-KR" altLang="en-US" sz="1300" b="1" dirty="0">
                <a:solidFill>
                  <a:schemeClr val="bg1"/>
                </a:solidFill>
                <a:latin typeface="+mj-ea"/>
                <a:ea typeface="+mj-ea"/>
              </a:rPr>
              <a:t>모공 검출 과정</a:t>
            </a:r>
            <a:endParaRPr lang="en-US" altLang="ko-KR" sz="13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A707F0-7B5C-C34F-92FC-5D972298B586}"/>
              </a:ext>
            </a:extLst>
          </p:cNvPr>
          <p:cNvSpPr txBox="1"/>
          <p:nvPr/>
        </p:nvSpPr>
        <p:spPr>
          <a:xfrm>
            <a:off x="1819144" y="2356862"/>
            <a:ext cx="3383000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200" b="1" dirty="0"/>
              <a:t>원본 이미지 </a:t>
            </a:r>
            <a:r>
              <a:rPr lang="en-US" altLang="ko-KR" sz="1200" b="1" dirty="0"/>
              <a:t>B space(Blue space) </a:t>
            </a:r>
            <a:r>
              <a:rPr lang="ko-KR" altLang="en-US" sz="1200" b="1" dirty="0"/>
              <a:t>추출</a:t>
            </a:r>
            <a:endParaRPr lang="en-US" altLang="ko-KR" sz="1200" b="1" dirty="0"/>
          </a:p>
          <a:p>
            <a:pPr marL="342900" indent="-342900">
              <a:buAutoNum type="arabicPeriod"/>
            </a:pPr>
            <a:endParaRPr lang="en-US" altLang="ko-KR" sz="1200" b="1" dirty="0"/>
          </a:p>
          <a:p>
            <a:pPr marL="342900" indent="-342900">
              <a:buAutoNum type="arabicPeriod"/>
            </a:pPr>
            <a:r>
              <a:rPr lang="en-US" altLang="ko-KR" sz="1200" b="1" dirty="0"/>
              <a:t>Bilateral filtering</a:t>
            </a:r>
            <a:r>
              <a:rPr lang="ko-KR" altLang="en-US" sz="1200" b="1" dirty="0"/>
              <a:t> 적용</a:t>
            </a:r>
            <a:br>
              <a:rPr lang="en-US" altLang="ko-KR" sz="1200" b="1" dirty="0"/>
            </a:br>
            <a:r>
              <a:rPr lang="en-US" altLang="ko-KR" sz="1200" dirty="0"/>
              <a:t>-</a:t>
            </a:r>
            <a:r>
              <a:rPr lang="ko-KR" altLang="en-US" sz="1200" dirty="0"/>
              <a:t> </a:t>
            </a:r>
            <a:r>
              <a:rPr lang="en-US" altLang="ko-KR" sz="1200" dirty="0"/>
              <a:t>Noise </a:t>
            </a:r>
            <a:r>
              <a:rPr lang="ko-KR" altLang="en-US" sz="1200" dirty="0"/>
              <a:t>제거를 위함</a:t>
            </a:r>
            <a:endParaRPr lang="en-US" altLang="ko-KR" sz="1200" dirty="0"/>
          </a:p>
          <a:p>
            <a:pPr marL="342900" indent="-342900">
              <a:buAutoNum type="arabicPeriod"/>
            </a:pPr>
            <a:endParaRPr lang="en-US" altLang="ko-KR" sz="1200" b="1" dirty="0"/>
          </a:p>
          <a:p>
            <a:pPr marL="342900" indent="-342900">
              <a:buAutoNum type="arabicPeriod"/>
            </a:pPr>
            <a:r>
              <a:rPr lang="en-US" altLang="ko-KR" sz="1200" b="1" dirty="0"/>
              <a:t>Histogram equalization</a:t>
            </a:r>
            <a:r>
              <a:rPr lang="ko-KR" altLang="en-US" sz="1200" b="1" dirty="0"/>
              <a:t> 적용</a:t>
            </a:r>
            <a:br>
              <a:rPr lang="en-US" altLang="ko-KR" sz="1200" b="1" dirty="0"/>
            </a:br>
            <a:r>
              <a:rPr lang="en-US" altLang="ko-KR" sz="1200" b="1" dirty="0"/>
              <a:t>-</a:t>
            </a:r>
            <a:r>
              <a:rPr lang="ko-KR" altLang="en-US" sz="1200" b="1" dirty="0"/>
              <a:t> </a:t>
            </a:r>
            <a:r>
              <a:rPr lang="ko-KR" altLang="en-US" sz="1200" dirty="0"/>
              <a:t>명암 대비를 얻기 위함</a:t>
            </a:r>
            <a:endParaRPr lang="en-US" altLang="ko-KR" sz="1200" dirty="0"/>
          </a:p>
          <a:p>
            <a:pPr marL="342900" indent="-342900">
              <a:buAutoNum type="arabicPeriod"/>
            </a:pPr>
            <a:endParaRPr lang="en-US" altLang="ko-KR" sz="1200" b="1" dirty="0"/>
          </a:p>
          <a:p>
            <a:pPr marL="342900" indent="-342900">
              <a:buAutoNum type="arabicPeriod"/>
            </a:pPr>
            <a:r>
              <a:rPr lang="en-US" altLang="ko-KR" sz="1200" b="1" dirty="0"/>
              <a:t>Adaptive threshold</a:t>
            </a:r>
            <a:r>
              <a:rPr lang="ko-KR" altLang="en-US" sz="1200" b="1" dirty="0"/>
              <a:t> 적용</a:t>
            </a:r>
            <a:br>
              <a:rPr lang="en-US" altLang="ko-KR" sz="1200" b="1" dirty="0"/>
            </a:br>
            <a:r>
              <a:rPr lang="en-US" altLang="ko-KR" sz="1200" dirty="0"/>
              <a:t>-</a:t>
            </a:r>
            <a:r>
              <a:rPr lang="ko-KR" altLang="en-US" sz="1200" dirty="0"/>
              <a:t> 주름 의심 영역 탐색을 위함</a:t>
            </a:r>
            <a:endParaRPr lang="en-US" altLang="ko-KR" sz="1200" dirty="0"/>
          </a:p>
          <a:p>
            <a:pPr marL="342900" indent="-342900">
              <a:buAutoNum type="arabicPeriod"/>
            </a:pPr>
            <a:endParaRPr lang="en-US" altLang="ko-KR" sz="1200" b="1" dirty="0"/>
          </a:p>
          <a:p>
            <a:pPr marL="342900" indent="-342900">
              <a:buAutoNum type="arabicPeriod"/>
            </a:pPr>
            <a:r>
              <a:rPr lang="en-US" altLang="ko-KR" sz="1200" b="1" dirty="0"/>
              <a:t>Hough line transform </a:t>
            </a:r>
            <a:br>
              <a:rPr lang="en-US" altLang="ko-KR" sz="1200" b="1" dirty="0"/>
            </a:br>
            <a:r>
              <a:rPr lang="en-US" altLang="ko-KR" sz="1200" dirty="0"/>
              <a:t>-</a:t>
            </a:r>
            <a:r>
              <a:rPr lang="ko-KR" altLang="en-US" sz="1200" dirty="0"/>
              <a:t> 주름이 아닌 부분 제외</a:t>
            </a:r>
            <a:endParaRPr lang="en-US" altLang="ko-KR" sz="1200" dirty="0"/>
          </a:p>
          <a:p>
            <a:pPr marL="342900" indent="-342900">
              <a:buAutoNum type="arabicPeriod"/>
            </a:pPr>
            <a:endParaRPr lang="en-US" altLang="ko-KR" sz="1200" b="1" dirty="0"/>
          </a:p>
          <a:p>
            <a:pPr marL="342900" indent="-342900">
              <a:buAutoNum type="arabicPeriod"/>
            </a:pPr>
            <a:r>
              <a:rPr lang="en-US" altLang="ko-KR" sz="1200" b="1" dirty="0"/>
              <a:t>Canny edge</a:t>
            </a:r>
            <a:r>
              <a:rPr lang="ko-KR" altLang="en-US" sz="1200" b="1" dirty="0"/>
              <a:t> 적용</a:t>
            </a:r>
            <a:br>
              <a:rPr lang="en-US" altLang="ko-KR" sz="1200" b="1" dirty="0"/>
            </a:br>
            <a:r>
              <a:rPr lang="en-US" altLang="ko-KR" sz="1200" dirty="0"/>
              <a:t>-</a:t>
            </a:r>
            <a:r>
              <a:rPr lang="ko-KR" altLang="en-US" sz="1200" dirty="0"/>
              <a:t> 영역의 경계 표시</a:t>
            </a:r>
            <a:endParaRPr lang="en-US" altLang="ko-KR" sz="1200" dirty="0"/>
          </a:p>
          <a:p>
            <a:endParaRPr kumimoji="1" lang="ko-Kore-KR" altLang="en-US" sz="1500" dirty="0"/>
          </a:p>
        </p:txBody>
      </p: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C3743B7E-A122-4C4D-B7C9-1E41A0B633E7}"/>
              </a:ext>
            </a:extLst>
          </p:cNvPr>
          <p:cNvCxnSpPr>
            <a:cxnSpLocks/>
          </p:cNvCxnSpPr>
          <p:nvPr/>
        </p:nvCxnSpPr>
        <p:spPr>
          <a:xfrm>
            <a:off x="9232167" y="2842345"/>
            <a:ext cx="463508" cy="0"/>
          </a:xfrm>
          <a:prstGeom prst="straightConnector1">
            <a:avLst/>
          </a:prstGeom>
          <a:ln w="63500">
            <a:solidFill>
              <a:srgbClr val="9100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C6FE163-2595-CE4A-A2C2-EA15FB4122E7}"/>
              </a:ext>
            </a:extLst>
          </p:cNvPr>
          <p:cNvCxnSpPr>
            <a:cxnSpLocks/>
          </p:cNvCxnSpPr>
          <p:nvPr/>
        </p:nvCxnSpPr>
        <p:spPr>
          <a:xfrm>
            <a:off x="7404431" y="2842345"/>
            <a:ext cx="463508" cy="0"/>
          </a:xfrm>
          <a:prstGeom prst="straightConnector1">
            <a:avLst/>
          </a:prstGeom>
          <a:ln w="63500">
            <a:solidFill>
              <a:srgbClr val="9100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91318F2E-CE1A-964D-9994-472B69CD4258}"/>
              </a:ext>
            </a:extLst>
          </p:cNvPr>
          <p:cNvCxnSpPr>
            <a:cxnSpLocks/>
          </p:cNvCxnSpPr>
          <p:nvPr/>
        </p:nvCxnSpPr>
        <p:spPr>
          <a:xfrm>
            <a:off x="9161671" y="4661821"/>
            <a:ext cx="463508" cy="0"/>
          </a:xfrm>
          <a:prstGeom prst="straightConnector1">
            <a:avLst/>
          </a:prstGeom>
          <a:ln w="63500">
            <a:solidFill>
              <a:srgbClr val="9100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1E2FDDE-3B91-5B45-B711-7638083C8519}"/>
              </a:ext>
            </a:extLst>
          </p:cNvPr>
          <p:cNvCxnSpPr>
            <a:cxnSpLocks/>
          </p:cNvCxnSpPr>
          <p:nvPr/>
        </p:nvCxnSpPr>
        <p:spPr>
          <a:xfrm>
            <a:off x="7333935" y="4661821"/>
            <a:ext cx="463508" cy="0"/>
          </a:xfrm>
          <a:prstGeom prst="straightConnector1">
            <a:avLst/>
          </a:prstGeom>
          <a:ln w="63500">
            <a:solidFill>
              <a:srgbClr val="9100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4F1437A9-8FA9-6C41-B06C-0729370B1DC7}"/>
              </a:ext>
            </a:extLst>
          </p:cNvPr>
          <p:cNvCxnSpPr>
            <a:cxnSpLocks/>
          </p:cNvCxnSpPr>
          <p:nvPr/>
        </p:nvCxnSpPr>
        <p:spPr>
          <a:xfrm flipH="1">
            <a:off x="6578434" y="3434467"/>
            <a:ext cx="3728348" cy="727939"/>
          </a:xfrm>
          <a:prstGeom prst="straightConnector1">
            <a:avLst/>
          </a:prstGeom>
          <a:ln w="63500">
            <a:solidFill>
              <a:srgbClr val="9100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AutoShape 6">
            <a:extLst>
              <a:ext uri="{FF2B5EF4-FFF2-40B4-BE49-F238E27FC236}">
                <a16:creationId xmlns:a16="http://schemas.microsoft.com/office/drawing/2014/main" id="{5D254E1B-8648-0348-B2C7-79D2214BC6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6047" y="1964473"/>
            <a:ext cx="5642030" cy="3526755"/>
          </a:xfrm>
          <a:prstGeom prst="roundRect">
            <a:avLst>
              <a:gd name="adj" fmla="val 3157"/>
            </a:avLst>
          </a:prstGeom>
          <a:noFill/>
          <a:ln w="19050" algn="ctr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pPr latinLnBrk="0"/>
            <a:endParaRPr lang="ko-KR" altLang="en-US" sz="1200" b="1">
              <a:latin typeface="+mj-ea"/>
              <a:ea typeface="+mj-ea"/>
            </a:endParaRPr>
          </a:p>
        </p:txBody>
      </p:sp>
      <p:sp>
        <p:nvSpPr>
          <p:cNvPr id="145" name="AutoShape 17">
            <a:extLst>
              <a:ext uri="{FF2B5EF4-FFF2-40B4-BE49-F238E27FC236}">
                <a16:creationId xmlns:a16="http://schemas.microsoft.com/office/drawing/2014/main" id="{A4AE281E-F10D-7348-BBA5-C56C746608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6047" y="1916501"/>
            <a:ext cx="5642030" cy="293615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285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 latinLnBrk="0">
              <a:lnSpc>
                <a:spcPct val="90000"/>
              </a:lnSpc>
            </a:pPr>
            <a:r>
              <a:rPr lang="ko-KR" altLang="en-US" sz="1300" b="1" dirty="0">
                <a:solidFill>
                  <a:schemeClr val="bg1"/>
                </a:solidFill>
                <a:latin typeface="+mj-ea"/>
                <a:ea typeface="+mj-ea"/>
              </a:rPr>
              <a:t>실제 모공 검출 과정</a:t>
            </a:r>
            <a:endParaRPr lang="en-US" altLang="ko-KR" sz="13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8CE5C17E-8E6D-864D-A383-95834964B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491" y="2473842"/>
            <a:ext cx="1144142" cy="762761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EBF511E9-5DA6-6F4A-B6BF-BC9AD9F2F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212" y="2471578"/>
            <a:ext cx="1139655" cy="762761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FC1456C9-AC69-754D-A272-63182A726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0478" y="2471578"/>
            <a:ext cx="1164756" cy="770431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C73A6A66-E183-454F-8BB3-C3503CBDFE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9451" y="4329518"/>
            <a:ext cx="1159558" cy="783027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BCF7ECA5-13F1-7A47-929A-022DD64F3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9231" y="4324114"/>
            <a:ext cx="1180483" cy="783027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4FA3F0B1-7394-B945-B346-C9125B6198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9936" y="4284040"/>
            <a:ext cx="1201315" cy="80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759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chemeClr val="tx2"/>
          </a:fgClr>
          <a:bgClr>
            <a:schemeClr val="tx2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EE5055B2-695E-E949-83EF-F3AC94A5370A}"/>
              </a:ext>
            </a:extLst>
          </p:cNvPr>
          <p:cNvGrpSpPr/>
          <p:nvPr/>
        </p:nvGrpSpPr>
        <p:grpSpPr>
          <a:xfrm>
            <a:off x="827314" y="199764"/>
            <a:ext cx="10943772" cy="6386285"/>
            <a:chOff x="1436914" y="232228"/>
            <a:chExt cx="10334172" cy="6386285"/>
          </a:xfrm>
        </p:grpSpPr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id="{9AB1C49D-78D3-E341-B167-82A0DFA12292}"/>
                </a:ext>
              </a:extLst>
            </p:cNvPr>
            <p:cNvSpPr/>
            <p:nvPr/>
          </p:nvSpPr>
          <p:spPr>
            <a:xfrm>
              <a:off x="1436914" y="232228"/>
              <a:ext cx="10334172" cy="6386285"/>
            </a:xfrm>
            <a:prstGeom prst="roundRect">
              <a:avLst>
                <a:gd name="adj" fmla="val 2349"/>
              </a:avLst>
            </a:prstGeom>
            <a:solidFill>
              <a:schemeClr val="bg1"/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모서리가 둥근 직사각형 25">
              <a:extLst>
                <a:ext uri="{FF2B5EF4-FFF2-40B4-BE49-F238E27FC236}">
                  <a16:creationId xmlns:a16="http://schemas.microsoft.com/office/drawing/2014/main" id="{8B6CC0EE-8B19-FE4F-967A-5CAE192EFEB2}"/>
                </a:ext>
              </a:extLst>
            </p:cNvPr>
            <p:cNvSpPr/>
            <p:nvPr/>
          </p:nvSpPr>
          <p:spPr>
            <a:xfrm>
              <a:off x="1553029" y="355601"/>
              <a:ext cx="10087428" cy="6146799"/>
            </a:xfrm>
            <a:prstGeom prst="roundRect">
              <a:avLst>
                <a:gd name="adj" fmla="val 2349"/>
              </a:avLst>
            </a:prstGeom>
            <a:noFill/>
            <a:ln w="31750" cap="rnd">
              <a:solidFill>
                <a:srgbClr val="905C4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타원 1"/>
          <p:cNvSpPr/>
          <p:nvPr/>
        </p:nvSpPr>
        <p:spPr>
          <a:xfrm rot="21259363">
            <a:off x="179644" y="5077953"/>
            <a:ext cx="940187" cy="232141"/>
          </a:xfrm>
          <a:prstGeom prst="ellipse">
            <a:avLst/>
          </a:prstGeom>
          <a:gradFill flip="none" rotWithShape="1">
            <a:gsLst>
              <a:gs pos="0">
                <a:srgbClr val="A20000">
                  <a:shade val="30000"/>
                  <a:satMod val="115000"/>
                </a:srgbClr>
              </a:gs>
              <a:gs pos="50000">
                <a:srgbClr val="A20000">
                  <a:shade val="67500"/>
                  <a:satMod val="115000"/>
                </a:srgbClr>
              </a:gs>
              <a:gs pos="100000">
                <a:srgbClr val="A2000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74171" y="879323"/>
            <a:ext cx="943429" cy="4355886"/>
            <a:chOff x="783771" y="468125"/>
            <a:chExt cx="943429" cy="2797589"/>
          </a:xfrm>
        </p:grpSpPr>
        <p:sp>
          <p:nvSpPr>
            <p:cNvPr id="6" name="직사각형 5"/>
            <p:cNvSpPr/>
            <p:nvPr/>
          </p:nvSpPr>
          <p:spPr>
            <a:xfrm>
              <a:off x="783771" y="468125"/>
              <a:ext cx="943429" cy="2797589"/>
            </a:xfrm>
            <a:custGeom>
              <a:avLst/>
              <a:gdLst>
                <a:gd name="connsiteX0" fmla="*/ 0 w 943429"/>
                <a:gd name="connsiteY0" fmla="*/ 0 h 4288153"/>
                <a:gd name="connsiteX1" fmla="*/ 943429 w 943429"/>
                <a:gd name="connsiteY1" fmla="*/ 0 h 4288153"/>
                <a:gd name="connsiteX2" fmla="*/ 943429 w 943429"/>
                <a:gd name="connsiteY2" fmla="*/ 4288153 h 4288153"/>
                <a:gd name="connsiteX3" fmla="*/ 0 w 943429"/>
                <a:gd name="connsiteY3" fmla="*/ 4288153 h 4288153"/>
                <a:gd name="connsiteX4" fmla="*/ 0 w 943429"/>
                <a:gd name="connsiteY4" fmla="*/ 0 h 4288153"/>
                <a:gd name="connsiteX0" fmla="*/ 0 w 943429"/>
                <a:gd name="connsiteY0" fmla="*/ 0 h 4288153"/>
                <a:gd name="connsiteX1" fmla="*/ 943429 w 943429"/>
                <a:gd name="connsiteY1" fmla="*/ 0 h 4288153"/>
                <a:gd name="connsiteX2" fmla="*/ 943429 w 943429"/>
                <a:gd name="connsiteY2" fmla="*/ 4288153 h 4288153"/>
                <a:gd name="connsiteX3" fmla="*/ 0 w 943429"/>
                <a:gd name="connsiteY3" fmla="*/ 4288153 h 4288153"/>
                <a:gd name="connsiteX4" fmla="*/ 0 w 943429"/>
                <a:gd name="connsiteY4" fmla="*/ 0 h 4288153"/>
                <a:gd name="connsiteX0" fmla="*/ 0 w 943429"/>
                <a:gd name="connsiteY0" fmla="*/ 67733 h 4355886"/>
                <a:gd name="connsiteX1" fmla="*/ 943429 w 943429"/>
                <a:gd name="connsiteY1" fmla="*/ 67733 h 4355886"/>
                <a:gd name="connsiteX2" fmla="*/ 943429 w 943429"/>
                <a:gd name="connsiteY2" fmla="*/ 4355886 h 4355886"/>
                <a:gd name="connsiteX3" fmla="*/ 0 w 943429"/>
                <a:gd name="connsiteY3" fmla="*/ 4355886 h 4355886"/>
                <a:gd name="connsiteX4" fmla="*/ 0 w 943429"/>
                <a:gd name="connsiteY4" fmla="*/ 67733 h 4355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3429" h="4355886">
                  <a:moveTo>
                    <a:pt x="0" y="67733"/>
                  </a:moveTo>
                  <a:cubicBezTo>
                    <a:pt x="285901" y="-84667"/>
                    <a:pt x="628953" y="67733"/>
                    <a:pt x="943429" y="67733"/>
                  </a:cubicBezTo>
                  <a:lnTo>
                    <a:pt x="943429" y="4355886"/>
                  </a:lnTo>
                  <a:cubicBezTo>
                    <a:pt x="628953" y="4355886"/>
                    <a:pt x="263676" y="4235236"/>
                    <a:pt x="0" y="4355886"/>
                  </a:cubicBezTo>
                  <a:lnTo>
                    <a:pt x="0" y="67733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00000">
                    <a:lumMod val="78000"/>
                  </a:srgbClr>
                </a:gs>
                <a:gs pos="26000">
                  <a:srgbClr val="C00000">
                    <a:shade val="30000"/>
                    <a:satMod val="115000"/>
                  </a:srgbClr>
                </a:gs>
                <a:gs pos="84000">
                  <a:srgbClr val="A20000">
                    <a:lumMod val="98000"/>
                  </a:srgbClr>
                </a:gs>
              </a:gsLst>
              <a:lin ang="10800000" scaled="0"/>
              <a:tileRect/>
            </a:gradFill>
            <a:ln>
              <a:noFill/>
            </a:ln>
            <a:effectLst>
              <a:outerShdw blurRad="215900" dist="292100" dir="6000000" sx="95000" sy="95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/>
            <p:nvPr/>
          </p:nvCxnSpPr>
          <p:spPr>
            <a:xfrm rot="5400000">
              <a:off x="275029" y="1859370"/>
              <a:ext cx="2556000" cy="0"/>
            </a:xfrm>
            <a:prstGeom prst="line">
              <a:avLst/>
            </a:prstGeom>
            <a:ln w="31750" cap="rnd">
              <a:solidFill>
                <a:schemeClr val="bg1">
                  <a:lumMod val="9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380974" y="635885"/>
            <a:ext cx="5230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4.</a:t>
            </a:r>
            <a:r>
              <a:rPr lang="ko-KR" altLang="en-US" sz="2800" b="1" dirty="0"/>
              <a:t> 검증방법 계획</a:t>
            </a:r>
            <a:endParaRPr lang="en-US" altLang="ko-KR" sz="28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5206F8-E61D-ED43-BB7B-EB7BF9823E6B}"/>
              </a:ext>
            </a:extLst>
          </p:cNvPr>
          <p:cNvSpPr/>
          <p:nvPr/>
        </p:nvSpPr>
        <p:spPr>
          <a:xfrm rot="16200000">
            <a:off x="-1545227" y="2491277"/>
            <a:ext cx="436911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i="1" dirty="0" err="1">
                <a:solidFill>
                  <a:schemeClr val="bg1"/>
                </a:solidFill>
              </a:rPr>
              <a:t>algoITso</a:t>
            </a:r>
            <a:r>
              <a:rPr lang="en-US" altLang="ko-KR" sz="2400" b="1" i="1" dirty="0">
                <a:solidFill>
                  <a:schemeClr val="bg1"/>
                </a:solidFill>
              </a:rPr>
              <a:t> – LG </a:t>
            </a:r>
            <a:r>
              <a:rPr lang="en-US" altLang="ko-KR" sz="2400" b="1" i="1" dirty="0" err="1">
                <a:solidFill>
                  <a:schemeClr val="bg1"/>
                </a:solidFill>
              </a:rPr>
              <a:t>BeautyCare</a:t>
            </a:r>
            <a:endParaRPr lang="en-US" altLang="ko-KR" sz="2400" b="1" i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D5D630-5E0D-414E-97C8-B67F194B6133}"/>
              </a:ext>
            </a:extLst>
          </p:cNvPr>
          <p:cNvSpPr txBox="1"/>
          <p:nvPr/>
        </p:nvSpPr>
        <p:spPr>
          <a:xfrm>
            <a:off x="1640186" y="1958009"/>
            <a:ext cx="930279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4-1. </a:t>
            </a:r>
            <a:r>
              <a:rPr kumimoji="1" lang="ko-KR" altLang="en-US" b="1" dirty="0"/>
              <a:t>인위적으로 만든 샘플이미지를 이용해서 정확도 파악</a:t>
            </a:r>
          </a:p>
          <a:p>
            <a:r>
              <a:rPr kumimoji="1" lang="ko-KR" altLang="en-US" dirty="0"/>
              <a:t>   약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개에서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 단위의 </a:t>
            </a:r>
            <a:r>
              <a:rPr kumimoji="1" lang="en-US" altLang="ko-KR" dirty="0"/>
              <a:t>LEVEL</a:t>
            </a:r>
            <a:r>
              <a:rPr kumimoji="1" lang="ko-KR" altLang="en-US" dirty="0"/>
              <a:t>을 나누어</a:t>
            </a:r>
            <a:endParaRPr kumimoji="1" lang="en-US" altLang="ko-KR" dirty="0"/>
          </a:p>
          <a:p>
            <a:r>
              <a:rPr kumimoji="1" lang="ko-KR" altLang="en-US" dirty="0"/>
              <a:t>   각 </a:t>
            </a:r>
            <a:r>
              <a:rPr kumimoji="1" lang="en-US" altLang="ko-KR" dirty="0"/>
              <a:t>LEVEL</a:t>
            </a:r>
            <a:r>
              <a:rPr kumimoji="1" lang="ko-KR" altLang="en-US" dirty="0"/>
              <a:t>별 정확도를 측정</a:t>
            </a:r>
            <a:br>
              <a:rPr kumimoji="1" lang="en-US" altLang="ko-KR" dirty="0"/>
            </a:br>
            <a:r>
              <a:rPr kumimoji="1" lang="en-US" altLang="ko-KR" dirty="0"/>
              <a:t>   E.G. </a:t>
            </a:r>
            <a:r>
              <a:rPr kumimoji="1" lang="ko-KR" altLang="en-US" dirty="0"/>
              <a:t>반점 </a:t>
            </a:r>
            <a:r>
              <a:rPr kumimoji="1" lang="en-US" altLang="ko-KR" dirty="0"/>
              <a:t>9</a:t>
            </a:r>
            <a:r>
              <a:rPr kumimoji="1" lang="ko-KR" altLang="en-US" dirty="0"/>
              <a:t>개짜리 샘플이미지를 만들고</a:t>
            </a:r>
            <a:r>
              <a:rPr kumimoji="1" lang="en-US" altLang="ko-KR" dirty="0"/>
              <a:t> </a:t>
            </a:r>
            <a:r>
              <a:rPr kumimoji="1" lang="ko-KR" altLang="en-US" dirty="0"/>
              <a:t>어플리케이션이 반점 </a:t>
            </a:r>
            <a:r>
              <a:rPr kumimoji="1" lang="en-US" altLang="ko-KR" dirty="0"/>
              <a:t>9</a:t>
            </a:r>
            <a:r>
              <a:rPr kumimoji="1" lang="ko-KR" altLang="en-US" dirty="0"/>
              <a:t>개를 찾아내는지 여부</a:t>
            </a:r>
            <a:br>
              <a:rPr kumimoji="1" lang="en-US" altLang="ko-KR" dirty="0"/>
            </a:br>
            <a:br>
              <a:rPr kumimoji="1" lang="en-US" altLang="ko-KR" dirty="0"/>
            </a:br>
            <a:r>
              <a:rPr kumimoji="1" lang="en-US" altLang="ko-KR" b="1" dirty="0"/>
              <a:t>4-2. </a:t>
            </a:r>
            <a:r>
              <a:rPr kumimoji="1" lang="ko-KR" altLang="en-US" b="1" dirty="0"/>
              <a:t>실제 환자 피부 이미지를 이용한 테스트 결과와 </a:t>
            </a:r>
            <a:r>
              <a:rPr kumimoji="1" lang="ko-KR" altLang="en-US" b="1" dirty="0" err="1"/>
              <a:t>임상전문의</a:t>
            </a:r>
            <a:r>
              <a:rPr kumimoji="1" lang="ko-KR" altLang="en-US" b="1" dirty="0"/>
              <a:t> 판독결과 비교</a:t>
            </a:r>
          </a:p>
          <a:p>
            <a:r>
              <a:rPr kumimoji="1" lang="ko-KR" altLang="en-US" dirty="0"/>
              <a:t>   동일한 </a:t>
            </a:r>
            <a:r>
              <a:rPr kumimoji="1" lang="ko-KR" altLang="en-US" dirty="0" err="1"/>
              <a:t>환자피부</a:t>
            </a:r>
            <a:r>
              <a:rPr kumimoji="1" lang="ko-KR" altLang="en-US" dirty="0"/>
              <a:t> 이미지를 임상전문의에게 판독 받은 후</a:t>
            </a:r>
            <a:br>
              <a:rPr kumimoji="1" lang="en-US" altLang="ko-KR" dirty="0"/>
            </a:br>
            <a:r>
              <a:rPr kumimoji="1" lang="ko-KR" altLang="en-US" dirty="0"/>
              <a:t>   어플리케이션 테스트 결과와 비교하여 정확도 측정</a:t>
            </a:r>
            <a:br>
              <a:rPr kumimoji="1" lang="en-US" altLang="ko-KR" dirty="0"/>
            </a:br>
            <a:br>
              <a:rPr kumimoji="1" lang="en-US" altLang="ko-KR" dirty="0"/>
            </a:br>
            <a:r>
              <a:rPr kumimoji="1" lang="ko-KR" altLang="en-US" dirty="0"/>
              <a:t>   </a:t>
            </a:r>
            <a:r>
              <a:rPr kumimoji="1" lang="en-US" altLang="ko-KR" dirty="0"/>
              <a:t>p.s. </a:t>
            </a:r>
            <a:r>
              <a:rPr kumimoji="1" lang="ko-KR" altLang="en-US" dirty="0"/>
              <a:t>임상전문의의 정확도는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명 이상의 </a:t>
            </a:r>
            <a:r>
              <a:rPr kumimoji="1" lang="ko-KR" altLang="en-US" dirty="0" err="1"/>
              <a:t>임상전문의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판독의뢰를</a:t>
            </a:r>
            <a:r>
              <a:rPr kumimoji="1" lang="ko-KR" altLang="en-US" dirty="0"/>
              <a:t> 통해 객관성 확보</a:t>
            </a:r>
            <a:endParaRPr kumimoji="1" lang="ko-Kore-KR" altLang="en-US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82787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chemeClr val="tx2"/>
          </a:fgClr>
          <a:bgClr>
            <a:schemeClr val="tx2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EE5055B2-695E-E949-83EF-F3AC94A5370A}"/>
              </a:ext>
            </a:extLst>
          </p:cNvPr>
          <p:cNvGrpSpPr/>
          <p:nvPr/>
        </p:nvGrpSpPr>
        <p:grpSpPr>
          <a:xfrm>
            <a:off x="827314" y="199764"/>
            <a:ext cx="10943772" cy="6386285"/>
            <a:chOff x="1436914" y="232228"/>
            <a:chExt cx="10334172" cy="6386285"/>
          </a:xfrm>
        </p:grpSpPr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id="{9AB1C49D-78D3-E341-B167-82A0DFA12292}"/>
                </a:ext>
              </a:extLst>
            </p:cNvPr>
            <p:cNvSpPr/>
            <p:nvPr/>
          </p:nvSpPr>
          <p:spPr>
            <a:xfrm>
              <a:off x="1436914" y="232228"/>
              <a:ext cx="10334172" cy="6386285"/>
            </a:xfrm>
            <a:prstGeom prst="roundRect">
              <a:avLst>
                <a:gd name="adj" fmla="val 2349"/>
              </a:avLst>
            </a:prstGeom>
            <a:solidFill>
              <a:schemeClr val="bg1"/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모서리가 둥근 직사각형 25">
              <a:extLst>
                <a:ext uri="{FF2B5EF4-FFF2-40B4-BE49-F238E27FC236}">
                  <a16:creationId xmlns:a16="http://schemas.microsoft.com/office/drawing/2014/main" id="{8B6CC0EE-8B19-FE4F-967A-5CAE192EFEB2}"/>
                </a:ext>
              </a:extLst>
            </p:cNvPr>
            <p:cNvSpPr/>
            <p:nvPr/>
          </p:nvSpPr>
          <p:spPr>
            <a:xfrm>
              <a:off x="1553029" y="355601"/>
              <a:ext cx="10087428" cy="6146799"/>
            </a:xfrm>
            <a:prstGeom prst="roundRect">
              <a:avLst>
                <a:gd name="adj" fmla="val 2349"/>
              </a:avLst>
            </a:prstGeom>
            <a:noFill/>
            <a:ln w="31750" cap="rnd">
              <a:solidFill>
                <a:srgbClr val="905C4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타원 1"/>
          <p:cNvSpPr/>
          <p:nvPr/>
        </p:nvSpPr>
        <p:spPr>
          <a:xfrm rot="21259363">
            <a:off x="179644" y="5077953"/>
            <a:ext cx="940187" cy="232141"/>
          </a:xfrm>
          <a:prstGeom prst="ellipse">
            <a:avLst/>
          </a:prstGeom>
          <a:gradFill flip="none" rotWithShape="1">
            <a:gsLst>
              <a:gs pos="0">
                <a:srgbClr val="A20000">
                  <a:shade val="30000"/>
                  <a:satMod val="115000"/>
                </a:srgbClr>
              </a:gs>
              <a:gs pos="50000">
                <a:srgbClr val="A20000">
                  <a:shade val="67500"/>
                  <a:satMod val="115000"/>
                </a:srgbClr>
              </a:gs>
              <a:gs pos="100000">
                <a:srgbClr val="A2000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74171" y="879323"/>
            <a:ext cx="943429" cy="4355886"/>
            <a:chOff x="783771" y="468125"/>
            <a:chExt cx="943429" cy="2797589"/>
          </a:xfrm>
        </p:grpSpPr>
        <p:sp>
          <p:nvSpPr>
            <p:cNvPr id="6" name="직사각형 5"/>
            <p:cNvSpPr/>
            <p:nvPr/>
          </p:nvSpPr>
          <p:spPr>
            <a:xfrm>
              <a:off x="783771" y="468125"/>
              <a:ext cx="943429" cy="2797589"/>
            </a:xfrm>
            <a:custGeom>
              <a:avLst/>
              <a:gdLst>
                <a:gd name="connsiteX0" fmla="*/ 0 w 943429"/>
                <a:gd name="connsiteY0" fmla="*/ 0 h 4288153"/>
                <a:gd name="connsiteX1" fmla="*/ 943429 w 943429"/>
                <a:gd name="connsiteY1" fmla="*/ 0 h 4288153"/>
                <a:gd name="connsiteX2" fmla="*/ 943429 w 943429"/>
                <a:gd name="connsiteY2" fmla="*/ 4288153 h 4288153"/>
                <a:gd name="connsiteX3" fmla="*/ 0 w 943429"/>
                <a:gd name="connsiteY3" fmla="*/ 4288153 h 4288153"/>
                <a:gd name="connsiteX4" fmla="*/ 0 w 943429"/>
                <a:gd name="connsiteY4" fmla="*/ 0 h 4288153"/>
                <a:gd name="connsiteX0" fmla="*/ 0 w 943429"/>
                <a:gd name="connsiteY0" fmla="*/ 0 h 4288153"/>
                <a:gd name="connsiteX1" fmla="*/ 943429 w 943429"/>
                <a:gd name="connsiteY1" fmla="*/ 0 h 4288153"/>
                <a:gd name="connsiteX2" fmla="*/ 943429 w 943429"/>
                <a:gd name="connsiteY2" fmla="*/ 4288153 h 4288153"/>
                <a:gd name="connsiteX3" fmla="*/ 0 w 943429"/>
                <a:gd name="connsiteY3" fmla="*/ 4288153 h 4288153"/>
                <a:gd name="connsiteX4" fmla="*/ 0 w 943429"/>
                <a:gd name="connsiteY4" fmla="*/ 0 h 4288153"/>
                <a:gd name="connsiteX0" fmla="*/ 0 w 943429"/>
                <a:gd name="connsiteY0" fmla="*/ 67733 h 4355886"/>
                <a:gd name="connsiteX1" fmla="*/ 943429 w 943429"/>
                <a:gd name="connsiteY1" fmla="*/ 67733 h 4355886"/>
                <a:gd name="connsiteX2" fmla="*/ 943429 w 943429"/>
                <a:gd name="connsiteY2" fmla="*/ 4355886 h 4355886"/>
                <a:gd name="connsiteX3" fmla="*/ 0 w 943429"/>
                <a:gd name="connsiteY3" fmla="*/ 4355886 h 4355886"/>
                <a:gd name="connsiteX4" fmla="*/ 0 w 943429"/>
                <a:gd name="connsiteY4" fmla="*/ 67733 h 4355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3429" h="4355886">
                  <a:moveTo>
                    <a:pt x="0" y="67733"/>
                  </a:moveTo>
                  <a:cubicBezTo>
                    <a:pt x="285901" y="-84667"/>
                    <a:pt x="628953" y="67733"/>
                    <a:pt x="943429" y="67733"/>
                  </a:cubicBezTo>
                  <a:lnTo>
                    <a:pt x="943429" y="4355886"/>
                  </a:lnTo>
                  <a:cubicBezTo>
                    <a:pt x="628953" y="4355886"/>
                    <a:pt x="263676" y="4235236"/>
                    <a:pt x="0" y="4355886"/>
                  </a:cubicBezTo>
                  <a:lnTo>
                    <a:pt x="0" y="67733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00000">
                    <a:lumMod val="78000"/>
                  </a:srgbClr>
                </a:gs>
                <a:gs pos="26000">
                  <a:srgbClr val="C00000">
                    <a:shade val="30000"/>
                    <a:satMod val="115000"/>
                  </a:srgbClr>
                </a:gs>
                <a:gs pos="84000">
                  <a:srgbClr val="A20000">
                    <a:lumMod val="98000"/>
                  </a:srgbClr>
                </a:gs>
              </a:gsLst>
              <a:lin ang="10800000" scaled="0"/>
              <a:tileRect/>
            </a:gradFill>
            <a:ln>
              <a:noFill/>
            </a:ln>
            <a:effectLst>
              <a:outerShdw blurRad="215900" dist="292100" dir="6000000" sx="95000" sy="95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/>
            <p:nvPr/>
          </p:nvCxnSpPr>
          <p:spPr>
            <a:xfrm rot="5400000">
              <a:off x="275029" y="1859370"/>
              <a:ext cx="2556000" cy="0"/>
            </a:xfrm>
            <a:prstGeom prst="line">
              <a:avLst/>
            </a:prstGeom>
            <a:ln w="31750" cap="rnd">
              <a:solidFill>
                <a:schemeClr val="bg1">
                  <a:lumMod val="9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380974" y="635885"/>
            <a:ext cx="5230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4.</a:t>
            </a:r>
            <a:r>
              <a:rPr lang="ko-KR" altLang="en-US" sz="2800" b="1" dirty="0"/>
              <a:t> 검증방법 계획</a:t>
            </a:r>
            <a:endParaRPr lang="en-US" altLang="ko-KR" sz="28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5206F8-E61D-ED43-BB7B-EB7BF9823E6B}"/>
              </a:ext>
            </a:extLst>
          </p:cNvPr>
          <p:cNvSpPr/>
          <p:nvPr/>
        </p:nvSpPr>
        <p:spPr>
          <a:xfrm rot="16200000">
            <a:off x="-1545227" y="2491277"/>
            <a:ext cx="436911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i="1" dirty="0" err="1">
                <a:solidFill>
                  <a:schemeClr val="bg1"/>
                </a:solidFill>
              </a:rPr>
              <a:t>algoITso</a:t>
            </a:r>
            <a:r>
              <a:rPr lang="en-US" altLang="ko-KR" sz="2400" b="1" i="1" dirty="0">
                <a:solidFill>
                  <a:schemeClr val="bg1"/>
                </a:solidFill>
              </a:rPr>
              <a:t> – LG </a:t>
            </a:r>
            <a:r>
              <a:rPr lang="en-US" altLang="ko-KR" sz="2400" b="1" i="1" dirty="0" err="1">
                <a:solidFill>
                  <a:schemeClr val="bg1"/>
                </a:solidFill>
              </a:rPr>
              <a:t>BeautyCare</a:t>
            </a:r>
            <a:endParaRPr lang="en-US" altLang="ko-KR" sz="2400" b="1" i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D5D630-5E0D-414E-97C8-B67F194B6133}"/>
              </a:ext>
            </a:extLst>
          </p:cNvPr>
          <p:cNvSpPr txBox="1"/>
          <p:nvPr/>
        </p:nvSpPr>
        <p:spPr>
          <a:xfrm>
            <a:off x="1640186" y="1595226"/>
            <a:ext cx="93027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4-1. </a:t>
            </a:r>
            <a:r>
              <a:rPr kumimoji="1" lang="ko-KR" altLang="en-US" b="1" dirty="0"/>
              <a:t>인위적으로 만든 샘플이미지를 이용해서 정확도 파악</a:t>
            </a:r>
          </a:p>
          <a:p>
            <a:r>
              <a:rPr kumimoji="1" lang="ko-KR" altLang="en-US" dirty="0"/>
              <a:t>   약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개에서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 단위의 </a:t>
            </a:r>
            <a:r>
              <a:rPr kumimoji="1" lang="en-US" altLang="ko-KR" dirty="0"/>
              <a:t>LEVEL</a:t>
            </a:r>
            <a:r>
              <a:rPr kumimoji="1" lang="ko-KR" altLang="en-US" dirty="0"/>
              <a:t>을 나누어</a:t>
            </a:r>
            <a:endParaRPr kumimoji="1" lang="en-US" altLang="ko-KR" dirty="0"/>
          </a:p>
          <a:p>
            <a:r>
              <a:rPr kumimoji="1" lang="ko-KR" altLang="en-US" dirty="0"/>
              <a:t>   각 </a:t>
            </a:r>
            <a:r>
              <a:rPr kumimoji="1" lang="en-US" altLang="ko-KR" dirty="0"/>
              <a:t>LEVEL</a:t>
            </a:r>
            <a:r>
              <a:rPr kumimoji="1" lang="ko-KR" altLang="en-US" dirty="0"/>
              <a:t>별 정확도를 측정</a:t>
            </a:r>
            <a:br>
              <a:rPr kumimoji="1" lang="en-US" altLang="ko-KR" dirty="0"/>
            </a:br>
            <a:r>
              <a:rPr kumimoji="1" lang="en-US" altLang="ko-KR" dirty="0"/>
              <a:t>   E.G. </a:t>
            </a:r>
            <a:r>
              <a:rPr kumimoji="1" lang="ko-KR" altLang="en-US" dirty="0"/>
              <a:t>반점 </a:t>
            </a:r>
            <a:r>
              <a:rPr kumimoji="1" lang="en-US" altLang="ko-KR" dirty="0"/>
              <a:t>9</a:t>
            </a:r>
            <a:r>
              <a:rPr kumimoji="1" lang="ko-KR" altLang="en-US" dirty="0"/>
              <a:t>개짜리 샘플이미지를 만들고</a:t>
            </a:r>
            <a:r>
              <a:rPr kumimoji="1" lang="en-US" altLang="ko-KR" dirty="0"/>
              <a:t> </a:t>
            </a:r>
            <a:r>
              <a:rPr kumimoji="1" lang="ko-KR" altLang="en-US" dirty="0"/>
              <a:t>어플리케이션이 반점 </a:t>
            </a:r>
            <a:r>
              <a:rPr kumimoji="1" lang="en-US" altLang="ko-KR" dirty="0"/>
              <a:t>9</a:t>
            </a:r>
            <a:r>
              <a:rPr kumimoji="1" lang="ko-KR" altLang="en-US" dirty="0"/>
              <a:t>개를 찾아내는지 여부</a:t>
            </a:r>
            <a:br>
              <a:rPr kumimoji="1" lang="en-US" altLang="ko-KR" dirty="0"/>
            </a:br>
            <a:br>
              <a:rPr kumimoji="1" lang="en-US" altLang="ko-KR" dirty="0"/>
            </a:b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아래쪽 화살표[D] 3">
            <a:extLst>
              <a:ext uri="{FF2B5EF4-FFF2-40B4-BE49-F238E27FC236}">
                <a16:creationId xmlns:a16="http://schemas.microsoft.com/office/drawing/2014/main" id="{16A1A147-9169-4E43-BEDD-511D6F18B461}"/>
              </a:ext>
            </a:extLst>
          </p:cNvPr>
          <p:cNvSpPr/>
          <p:nvPr/>
        </p:nvSpPr>
        <p:spPr>
          <a:xfrm>
            <a:off x="4746978" y="3031866"/>
            <a:ext cx="2698044" cy="692978"/>
          </a:xfrm>
          <a:prstGeom prst="downArrow">
            <a:avLst>
              <a:gd name="adj1" fmla="val 30753"/>
              <a:gd name="adj2" fmla="val 59774"/>
            </a:avLst>
          </a:prstGeom>
          <a:solidFill>
            <a:srgbClr val="D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84FD9D-CC70-5C45-BDBC-894BA8471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564" y="3917912"/>
            <a:ext cx="5267073" cy="13527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49E0B04-E80C-8F4A-994A-DFE71A947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225" y="3912842"/>
            <a:ext cx="3989339" cy="13629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C84341-D598-7048-84E0-B556BAF6E4CD}"/>
              </a:ext>
            </a:extLst>
          </p:cNvPr>
          <p:cNvSpPr txBox="1"/>
          <p:nvPr/>
        </p:nvSpPr>
        <p:spPr>
          <a:xfrm>
            <a:off x="1782151" y="5464701"/>
            <a:ext cx="9160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/>
              <a:t>모공만 </a:t>
            </a:r>
            <a:r>
              <a:rPr kumimoji="1" lang="en-US" altLang="ko-KR" dirty="0" err="1"/>
              <a:t>Labaling</a:t>
            </a:r>
            <a:r>
              <a:rPr kumimoji="1" lang="ko-KR" altLang="en-US" dirty="0"/>
              <a:t>하는 것까지 확인됨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정확도 향상을 위한 적정 </a:t>
            </a:r>
            <a:r>
              <a:rPr kumimoji="1" lang="ko-KR" altLang="en-US" dirty="0" err="1"/>
              <a:t>촬영거리</a:t>
            </a:r>
            <a:r>
              <a:rPr kumimoji="1" lang="ko-KR" altLang="en-US" dirty="0"/>
              <a:t> 고안 중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86501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4631</TotalTime>
  <Words>874</Words>
  <Application>Microsoft Macintosh PowerPoint</Application>
  <PresentationFormat>와이드스크린</PresentationFormat>
  <Paragraphs>150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최현구</cp:lastModifiedBy>
  <cp:revision>721</cp:revision>
  <dcterms:created xsi:type="dcterms:W3CDTF">2018-08-02T07:05:36Z</dcterms:created>
  <dcterms:modified xsi:type="dcterms:W3CDTF">2020-04-17T04:52:05Z</dcterms:modified>
</cp:coreProperties>
</file>